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6"/>
  </p:notesMasterIdLst>
  <p:handoutMasterIdLst>
    <p:handoutMasterId r:id="rId37"/>
  </p:handoutMasterIdLst>
  <p:sldIdLst>
    <p:sldId id="3858" r:id="rId16"/>
    <p:sldId id="495" r:id="rId17"/>
    <p:sldId id="261" r:id="rId18"/>
    <p:sldId id="478" r:id="rId19"/>
    <p:sldId id="3863" r:id="rId20"/>
    <p:sldId id="352" r:id="rId21"/>
    <p:sldId id="3851" r:id="rId22"/>
    <p:sldId id="3852" r:id="rId23"/>
    <p:sldId id="256" r:id="rId24"/>
    <p:sldId id="3866" r:id="rId25"/>
    <p:sldId id="3867" r:id="rId26"/>
    <p:sldId id="3868" r:id="rId27"/>
    <p:sldId id="488" r:id="rId28"/>
    <p:sldId id="489" r:id="rId29"/>
    <p:sldId id="3862" r:id="rId30"/>
    <p:sldId id="3865" r:id="rId31"/>
    <p:sldId id="3860" r:id="rId32"/>
    <p:sldId id="485" r:id="rId33"/>
    <p:sldId id="275" r:id="rId34"/>
    <p:sldId id="486"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649" cy="466725"/>
          </a:xfrm>
          <a:prstGeom prst="rect">
            <a:avLst/>
          </a:prstGeom>
        </p:spPr>
        <p:txBody>
          <a:bodyPr vert="horz" lIns="92371" tIns="46185" rIns="92371" bIns="46185" rtlCol="0"/>
          <a:lstStyle>
            <a:lvl1pPr algn="l">
              <a:defRPr sz="1200"/>
            </a:lvl1pPr>
          </a:lstStyle>
          <a:p>
            <a:endParaRPr lang="en-US"/>
          </a:p>
        </p:txBody>
      </p:sp>
      <p:sp>
        <p:nvSpPr>
          <p:cNvPr id="3" name="Date Placeholder 2"/>
          <p:cNvSpPr>
            <a:spLocks noGrp="1"/>
          </p:cNvSpPr>
          <p:nvPr>
            <p:ph type="dt" sz="quarter" idx="1"/>
          </p:nvPr>
        </p:nvSpPr>
        <p:spPr>
          <a:xfrm>
            <a:off x="3970141" y="5"/>
            <a:ext cx="3038648" cy="466725"/>
          </a:xfrm>
          <a:prstGeom prst="rect">
            <a:avLst/>
          </a:prstGeom>
        </p:spPr>
        <p:txBody>
          <a:bodyPr vert="horz" lIns="92371" tIns="46185" rIns="92371" bIns="46185" rtlCol="0"/>
          <a:lstStyle>
            <a:lvl1pPr algn="r">
              <a:defRPr sz="1200"/>
            </a:lvl1pPr>
          </a:lstStyle>
          <a:p>
            <a:fld id="{059F52E2-F1DE-46D3-BACC-78119557B962}" type="datetimeFigureOut">
              <a:rPr lang="en-US" smtClean="0"/>
              <a:t>2/16/2023</a:t>
            </a:fld>
            <a:endParaRPr lang="en-US"/>
          </a:p>
        </p:txBody>
      </p:sp>
      <p:sp>
        <p:nvSpPr>
          <p:cNvPr id="4" name="Footer Placeholder 3"/>
          <p:cNvSpPr>
            <a:spLocks noGrp="1"/>
          </p:cNvSpPr>
          <p:nvPr>
            <p:ph type="ftr" sz="quarter" idx="2"/>
          </p:nvPr>
        </p:nvSpPr>
        <p:spPr>
          <a:xfrm>
            <a:off x="6" y="8829678"/>
            <a:ext cx="3038649" cy="466725"/>
          </a:xfrm>
          <a:prstGeom prst="rect">
            <a:avLst/>
          </a:prstGeom>
        </p:spPr>
        <p:txBody>
          <a:bodyPr vert="horz" lIns="92371" tIns="46185" rIns="92371" bIns="46185" rtlCol="0" anchor="b"/>
          <a:lstStyle>
            <a:lvl1pPr algn="l">
              <a:defRPr sz="1200"/>
            </a:lvl1pPr>
          </a:lstStyle>
          <a:p>
            <a:endParaRPr lang="en-US"/>
          </a:p>
        </p:txBody>
      </p:sp>
      <p:sp>
        <p:nvSpPr>
          <p:cNvPr id="5" name="Slide Number Placeholder 4"/>
          <p:cNvSpPr>
            <a:spLocks noGrp="1"/>
          </p:cNvSpPr>
          <p:nvPr>
            <p:ph type="sldNum" sz="quarter" idx="3"/>
          </p:nvPr>
        </p:nvSpPr>
        <p:spPr>
          <a:xfrm>
            <a:off x="3970141" y="8829678"/>
            <a:ext cx="3038648" cy="466725"/>
          </a:xfrm>
          <a:prstGeom prst="rect">
            <a:avLst/>
          </a:prstGeom>
        </p:spPr>
        <p:txBody>
          <a:bodyPr vert="horz" lIns="92371" tIns="46185" rIns="92371" bIns="46185"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1" cy="466434"/>
          </a:xfrm>
          <a:prstGeom prst="rect">
            <a:avLst/>
          </a:prstGeom>
        </p:spPr>
        <p:txBody>
          <a:bodyPr vert="horz" lIns="93387" tIns="46693" rIns="93387" bIns="46693" rtlCol="0"/>
          <a:lstStyle>
            <a:lvl1pPr algn="l">
              <a:defRPr sz="1200"/>
            </a:lvl1pPr>
          </a:lstStyle>
          <a:p>
            <a:endParaRPr lang="en-US"/>
          </a:p>
        </p:txBody>
      </p:sp>
      <p:sp>
        <p:nvSpPr>
          <p:cNvPr id="3" name="Date Placeholder 2"/>
          <p:cNvSpPr>
            <a:spLocks noGrp="1"/>
          </p:cNvSpPr>
          <p:nvPr>
            <p:ph type="dt" idx="1"/>
          </p:nvPr>
        </p:nvSpPr>
        <p:spPr>
          <a:xfrm>
            <a:off x="3970939" y="0"/>
            <a:ext cx="3037841" cy="466434"/>
          </a:xfrm>
          <a:prstGeom prst="rect">
            <a:avLst/>
          </a:prstGeom>
        </p:spPr>
        <p:txBody>
          <a:bodyPr vert="horz" lIns="93387" tIns="46693" rIns="93387" bIns="46693" rtlCol="0"/>
          <a:lstStyle>
            <a:lvl1pPr algn="r">
              <a:defRPr sz="1200"/>
            </a:lvl1pPr>
          </a:lstStyle>
          <a:p>
            <a:fld id="{7B299F97-F58F-4790-8A4D-46307B570D7F}" type="datetimeFigureOut">
              <a:rPr lang="en-US" smtClean="0"/>
              <a:t>2/16/2023</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387" tIns="46693" rIns="93387" bIns="46693" rtlCol="0" anchor="ctr"/>
          <a:lstStyle/>
          <a:p>
            <a:endParaRPr lang="en-US"/>
          </a:p>
        </p:txBody>
      </p:sp>
      <p:sp>
        <p:nvSpPr>
          <p:cNvPr id="5" name="Notes Placeholder 4"/>
          <p:cNvSpPr>
            <a:spLocks noGrp="1"/>
          </p:cNvSpPr>
          <p:nvPr>
            <p:ph type="body" sz="quarter" idx="3"/>
          </p:nvPr>
        </p:nvSpPr>
        <p:spPr>
          <a:xfrm>
            <a:off x="701041" y="4473892"/>
            <a:ext cx="5608320" cy="3660457"/>
          </a:xfrm>
          <a:prstGeom prst="rect">
            <a:avLst/>
          </a:prstGeom>
        </p:spPr>
        <p:txBody>
          <a:bodyPr vert="horz" lIns="93387" tIns="46693" rIns="93387" bIns="466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971"/>
            <a:ext cx="3037841" cy="466433"/>
          </a:xfrm>
          <a:prstGeom prst="rect">
            <a:avLst/>
          </a:prstGeom>
        </p:spPr>
        <p:txBody>
          <a:bodyPr vert="horz" lIns="93387" tIns="46693" rIns="93387" bIns="4669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1"/>
            <a:ext cx="3037841" cy="466433"/>
          </a:xfrm>
          <a:prstGeom prst="rect">
            <a:avLst/>
          </a:prstGeom>
        </p:spPr>
        <p:txBody>
          <a:bodyPr vert="horz" lIns="93387" tIns="46693" rIns="93387" bIns="46693"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2:notes"/>
          <p:cNvSpPr txBox="1">
            <a:spLocks noGrp="1"/>
          </p:cNvSpPr>
          <p:nvPr>
            <p:ph type="body" idx="1"/>
          </p:nvPr>
        </p:nvSpPr>
        <p:spPr>
          <a:xfrm>
            <a:off x="701041" y="4473892"/>
            <a:ext cx="5608320" cy="3660457"/>
          </a:xfrm>
          <a:prstGeom prst="rect">
            <a:avLst/>
          </a:prstGeom>
        </p:spPr>
        <p:txBody>
          <a:bodyPr spcFirstLastPara="1" wrap="square" lIns="93375" tIns="46675" rIns="93375" bIns="46675" anchor="t" anchorCtr="0">
            <a:noAutofit/>
          </a:bodyPr>
          <a:lstStyle/>
          <a:p>
            <a:endParaRPr/>
          </a:p>
        </p:txBody>
      </p:sp>
      <p:sp>
        <p:nvSpPr>
          <p:cNvPr id="741" name="Google Shape;741;p2: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For the next few slides, I will show you how I have allocated the budget to support our strategic priorities. </a:t>
            </a:r>
          </a:p>
          <a:p>
            <a:pPr defTabSz="923710">
              <a:defRPr/>
            </a:pPr>
            <a:endParaRPr lang="en-US"/>
          </a:p>
          <a:p>
            <a:pPr defTabSz="92371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17</a:t>
            </a:fld>
            <a:endParaRPr lang="en-US">
              <a:solidFill>
                <a:prstClr val="black"/>
              </a:solidFill>
              <a:latin typeface="Calibri"/>
            </a:endParaRPr>
          </a:p>
        </p:txBody>
      </p:sp>
    </p:spTree>
    <p:extLst>
      <p:ext uri="{BB962C8B-B14F-4D97-AF65-F5344CB8AC3E}">
        <p14:creationId xmlns:p14="http://schemas.microsoft.com/office/powerpoint/2010/main" val="110747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18</a:t>
            </a:fld>
            <a:endParaRPr lang="en-US">
              <a:solidFill>
                <a:prstClr val="black"/>
              </a:solidFill>
              <a:latin typeface="Calibri"/>
            </a:endParaRPr>
          </a:p>
        </p:txBody>
      </p:sp>
    </p:spTree>
    <p:extLst>
      <p:ext uri="{BB962C8B-B14F-4D97-AF65-F5344CB8AC3E}">
        <p14:creationId xmlns:p14="http://schemas.microsoft.com/office/powerpoint/2010/main" val="262722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4560" y="4394547"/>
            <a:ext cx="5476479" cy="3595538"/>
          </a:xfrm>
          <a:prstGeom prst="rect">
            <a:avLst/>
          </a:prstGeom>
        </p:spPr>
        <p:txBody>
          <a:bodyPr spcFirstLastPara="1" wrap="square" lIns="91279" tIns="45627" rIns="91279" bIns="45627" anchor="t" anchorCtr="0">
            <a:noAutofit/>
          </a:bodyPr>
          <a:lstStyle/>
          <a:p>
            <a:endParaRPr/>
          </a:p>
        </p:txBody>
      </p:sp>
      <p:sp>
        <p:nvSpPr>
          <p:cNvPr id="1091" name="Google Shape;1091;p11:notes"/>
          <p:cNvSpPr>
            <a:spLocks noGrp="1" noRot="1" noChangeAspect="1"/>
          </p:cNvSpPr>
          <p:nvPr>
            <p:ph type="sldImg" idx="2"/>
          </p:nvPr>
        </p:nvSpPr>
        <p:spPr>
          <a:xfrm>
            <a:off x="684213" y="1141413"/>
            <a:ext cx="5476875" cy="30813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20</a:t>
            </a:fld>
            <a:endParaRPr lang="en-US">
              <a:solidFill>
                <a:prstClr val="black"/>
              </a:solidFill>
              <a:latin typeface="Calibri"/>
            </a:endParaRPr>
          </a:p>
        </p:txBody>
      </p:sp>
    </p:spTree>
    <p:extLst>
      <p:ext uri="{BB962C8B-B14F-4D97-AF65-F5344CB8AC3E}">
        <p14:creationId xmlns:p14="http://schemas.microsoft.com/office/powerpoint/2010/main" val="53750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426" indent="-346426">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3801">
              <a:defRPr/>
            </a:pPr>
            <a:fld id="{E68C0340-8E58-49E5-8290-EC4D182FC554}" type="slidenum">
              <a:rPr lang="en-US">
                <a:solidFill>
                  <a:prstClr val="black"/>
                </a:solidFill>
                <a:latin typeface="Calibri" panose="020F0502020204030204"/>
              </a:rPr>
              <a:pPr defTabSz="923801">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75279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0898" y="4432595"/>
            <a:ext cx="5524017" cy="3627244"/>
          </a:xfrm>
          <a:prstGeom prst="rect">
            <a:avLst/>
          </a:prstGeom>
        </p:spPr>
        <p:txBody>
          <a:bodyPr lIns="91279" tIns="91279" rIns="91279" bIns="91279" anchor="t" anchorCtr="0">
            <a:noAutofit/>
          </a:bodyPr>
          <a:lstStyle/>
          <a:p>
            <a:r>
              <a:rPr lang="en-US"/>
              <a:t>Looking for general consensus prior to Staffing Conferences</a:t>
            </a:r>
            <a:endParaRPr/>
          </a:p>
        </p:txBody>
      </p:sp>
      <p:sp>
        <p:nvSpPr>
          <p:cNvPr id="97" name="Shape 97"/>
          <p:cNvSpPr>
            <a:spLocks noGrp="1" noRot="1" noChangeAspect="1"/>
          </p:cNvSpPr>
          <p:nvPr>
            <p:ph type="sldImg" idx="2"/>
          </p:nvPr>
        </p:nvSpPr>
        <p:spPr>
          <a:xfrm>
            <a:off x="690563" y="1150938"/>
            <a:ext cx="5524500"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Review the priorities that the GO Team has developed and the rationale for these priorities. Feel free to copy this slide if you have more than 3 priorities to account for.</a:t>
            </a:r>
          </a:p>
          <a:p>
            <a:pPr defTabSz="923710">
              <a:defRPr/>
            </a:pPr>
            <a:endParaRPr lang="en-US"/>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7</a:t>
            </a:fld>
            <a:endParaRPr lang="en-US">
              <a:solidFill>
                <a:prstClr val="black"/>
              </a:solidFill>
              <a:latin typeface="Calibri"/>
            </a:endParaRPr>
          </a:p>
        </p:txBody>
      </p:sp>
    </p:spTree>
    <p:extLst>
      <p:ext uri="{BB962C8B-B14F-4D97-AF65-F5344CB8AC3E}">
        <p14:creationId xmlns:p14="http://schemas.microsoft.com/office/powerpoint/2010/main" val="223599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Review the priorities that the GO Team has developed and the rationale for these priorities. Feel free to copy this slide if you have more than 3 priorities to account for.</a:t>
            </a:r>
          </a:p>
          <a:p>
            <a:pPr defTabSz="923710">
              <a:defRPr/>
            </a:pPr>
            <a:endParaRPr lang="en-US"/>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8</a:t>
            </a:fld>
            <a:endParaRPr lang="en-US">
              <a:solidFill>
                <a:prstClr val="black"/>
              </a:solidFill>
              <a:latin typeface="Calibri"/>
            </a:endParaRPr>
          </a:p>
        </p:txBody>
      </p:sp>
    </p:spTree>
    <p:extLst>
      <p:ext uri="{BB962C8B-B14F-4D97-AF65-F5344CB8AC3E}">
        <p14:creationId xmlns:p14="http://schemas.microsoft.com/office/powerpoint/2010/main" val="105656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13</a:t>
            </a:fld>
            <a:endParaRPr lang="en-US">
              <a:solidFill>
                <a:prstClr val="black"/>
              </a:solidFill>
              <a:latin typeface="Calibri"/>
            </a:endParaRPr>
          </a:p>
        </p:txBody>
      </p:sp>
    </p:spTree>
    <p:extLst>
      <p:ext uri="{BB962C8B-B14F-4D97-AF65-F5344CB8AC3E}">
        <p14:creationId xmlns:p14="http://schemas.microsoft.com/office/powerpoint/2010/main" val="378139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14</a:t>
            </a:fld>
            <a:endParaRPr lang="en-US">
              <a:solidFill>
                <a:prstClr val="black"/>
              </a:solidFill>
              <a:latin typeface="Calibri"/>
            </a:endParaRPr>
          </a:p>
        </p:txBody>
      </p:sp>
    </p:spTree>
    <p:extLst>
      <p:ext uri="{BB962C8B-B14F-4D97-AF65-F5344CB8AC3E}">
        <p14:creationId xmlns:p14="http://schemas.microsoft.com/office/powerpoint/2010/main" val="240172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For the next few slides, I will show you how I have allocated the budget to support our strategic priorities. </a:t>
            </a:r>
          </a:p>
          <a:p>
            <a:pPr defTabSz="923710">
              <a:defRPr/>
            </a:pPr>
            <a:endParaRPr lang="en-US"/>
          </a:p>
          <a:p>
            <a:pPr defTabSz="92371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15</a:t>
            </a:fld>
            <a:endParaRPr lang="en-US">
              <a:solidFill>
                <a:prstClr val="black"/>
              </a:solidFill>
              <a:latin typeface="Calibri"/>
            </a:endParaRPr>
          </a:p>
        </p:txBody>
      </p:sp>
    </p:spTree>
    <p:extLst>
      <p:ext uri="{BB962C8B-B14F-4D97-AF65-F5344CB8AC3E}">
        <p14:creationId xmlns:p14="http://schemas.microsoft.com/office/powerpoint/2010/main" val="383305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Chart">
  <p:cSld name="1_Title and Chart">
    <p:spTree>
      <p:nvGrpSpPr>
        <p:cNvPr id="1" name="Shape 24"/>
        <p:cNvGrpSpPr/>
        <p:nvPr/>
      </p:nvGrpSpPr>
      <p:grpSpPr>
        <a:xfrm>
          <a:off x="0" y="0"/>
          <a:ext cx="0" cy="0"/>
          <a:chOff x="0" y="0"/>
          <a:chExt cx="0" cy="0"/>
        </a:xfrm>
      </p:grpSpPr>
      <p:sp>
        <p:nvSpPr>
          <p:cNvPr id="25" name="Google Shape;25;p3"/>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chemeClr val="dk1"/>
              </a:solidFill>
              <a:latin typeface="EB Garamond"/>
              <a:ea typeface="EB Garamond"/>
              <a:cs typeface="EB Garamond"/>
              <a:sym typeface="EB Garamond"/>
            </a:endParaRPr>
          </a:p>
        </p:txBody>
      </p:sp>
      <p:sp>
        <p:nvSpPr>
          <p:cNvPr id="26" name="Google Shape;26;p3"/>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539496" y="2103120"/>
            <a:ext cx="11119104" cy="443484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70"/>
              </a:spcBef>
              <a:spcAft>
                <a:spcPts val="0"/>
              </a:spcAft>
              <a:buClr>
                <a:schemeClr val="accent6"/>
              </a:buClr>
              <a:buSzPts val="1350"/>
              <a:buChar char="•"/>
              <a:defRPr sz="1350"/>
            </a:lvl1pPr>
            <a:lvl2pPr marL="914400" lvl="1" indent="-304800" algn="l">
              <a:lnSpc>
                <a:spcPct val="100000"/>
              </a:lnSpc>
              <a:spcBef>
                <a:spcPts val="270"/>
              </a:spcBef>
              <a:spcAft>
                <a:spcPts val="0"/>
              </a:spcAft>
              <a:buClr>
                <a:schemeClr val="accent6"/>
              </a:buClr>
              <a:buSzPts val="1200"/>
              <a:buChar char="•"/>
              <a:defRPr sz="1200"/>
            </a:lvl2pPr>
            <a:lvl3pPr marL="1371600" lvl="2" indent="-295275" algn="l">
              <a:lnSpc>
                <a:spcPct val="100000"/>
              </a:lnSpc>
              <a:spcBef>
                <a:spcPts val="270"/>
              </a:spcBef>
              <a:spcAft>
                <a:spcPts val="0"/>
              </a:spcAft>
              <a:buClr>
                <a:schemeClr val="accent6"/>
              </a:buClr>
              <a:buSzPts val="1050"/>
              <a:buChar char="•"/>
              <a:defRPr sz="1050"/>
            </a:lvl3pPr>
            <a:lvl4pPr marL="1828800" lvl="3" indent="-285750" algn="l">
              <a:lnSpc>
                <a:spcPct val="100000"/>
              </a:lnSpc>
              <a:spcBef>
                <a:spcPts val="270"/>
              </a:spcBef>
              <a:spcAft>
                <a:spcPts val="0"/>
              </a:spcAft>
              <a:buClr>
                <a:schemeClr val="accent6"/>
              </a:buClr>
              <a:buSzPts val="900"/>
              <a:buChar char="•"/>
              <a:defRPr sz="900"/>
            </a:lvl4pPr>
            <a:lvl5pPr marL="2286000" lvl="4" indent="-285750" algn="l">
              <a:lnSpc>
                <a:spcPct val="100000"/>
              </a:lnSpc>
              <a:spcBef>
                <a:spcPts val="270"/>
              </a:spcBef>
              <a:spcAft>
                <a:spcPts val="0"/>
              </a:spcAft>
              <a:buClr>
                <a:schemeClr val="accent6"/>
              </a:buClr>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3"/>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12326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theme" Target="../theme/theme11.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2/16/2023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2/16/2023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 id="2147484013" r:id="rId22"/>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2/16/2023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2/16/2023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2/16/2023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2/16/2023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2/16/2023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2/16/2023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2/16/2023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4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096086"/>
            <a:ext cx="4800600" cy="1420961"/>
          </a:xfrm>
        </p:spPr>
        <p:txBody>
          <a:bodyPr/>
          <a:lstStyle/>
          <a:p>
            <a:r>
              <a:rPr lang="en-US" dirty="0"/>
              <a:t>North Atlanta high school 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r>
              <a:rPr lang="en-US" sz="1600" i="1"/>
              <a:t>To be presented to GO Team </a:t>
            </a:r>
            <a:r>
              <a:rPr lang="en-US" sz="1600" b="1" i="1">
                <a:solidFill>
                  <a:schemeClr val="accent4"/>
                </a:solidFill>
              </a:rPr>
              <a:t>BEFORE</a:t>
            </a:r>
            <a:r>
              <a:rPr lang="en-US" sz="1600" i="1"/>
              <a:t> the school staffing conference</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1</a:t>
            </a:fld>
            <a:endParaRPr lang="en-US"/>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E8A45-25D4-CA97-20C1-B4B8753DD7FC}"/>
              </a:ext>
            </a:extLst>
          </p:cNvPr>
          <p:cNvSpPr>
            <a:spLocks noGrp="1"/>
          </p:cNvSpPr>
          <p:nvPr>
            <p:ph type="sldNum" sz="quarter" idx="12"/>
          </p:nvPr>
        </p:nvSpPr>
        <p:spPr/>
        <p:txBody>
          <a:bodyPr/>
          <a:lstStyle/>
          <a:p>
            <a:fld id="{3D6C3DC6-EF6E-8948-BFE6-808D46D584D8}" type="slidenum">
              <a:rPr lang="en-US" smtClean="0"/>
              <a:t>10</a:t>
            </a:fld>
            <a:endParaRPr lang="en-US"/>
          </a:p>
        </p:txBody>
      </p:sp>
      <p:pic>
        <p:nvPicPr>
          <p:cNvPr id="5" name="Picture 4">
            <a:extLst>
              <a:ext uri="{FF2B5EF4-FFF2-40B4-BE49-F238E27FC236}">
                <a16:creationId xmlns:a16="http://schemas.microsoft.com/office/drawing/2014/main" id="{33A85749-9E98-9D67-2A4B-925C7B44F545}"/>
              </a:ext>
            </a:extLst>
          </p:cNvPr>
          <p:cNvPicPr>
            <a:picLocks noChangeAspect="1"/>
          </p:cNvPicPr>
          <p:nvPr/>
        </p:nvPicPr>
        <p:blipFill>
          <a:blip r:embed="rId2"/>
          <a:stretch>
            <a:fillRect/>
          </a:stretch>
        </p:blipFill>
        <p:spPr>
          <a:xfrm>
            <a:off x="2566495" y="1344563"/>
            <a:ext cx="7059010" cy="1752845"/>
          </a:xfrm>
          <a:prstGeom prst="rect">
            <a:avLst/>
          </a:prstGeom>
        </p:spPr>
      </p:pic>
    </p:spTree>
    <p:extLst>
      <p:ext uri="{BB962C8B-B14F-4D97-AF65-F5344CB8AC3E}">
        <p14:creationId xmlns:p14="http://schemas.microsoft.com/office/powerpoint/2010/main" val="254267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E8A45-25D4-CA97-20C1-B4B8753DD7FC}"/>
              </a:ext>
            </a:extLst>
          </p:cNvPr>
          <p:cNvSpPr>
            <a:spLocks noGrp="1"/>
          </p:cNvSpPr>
          <p:nvPr>
            <p:ph type="sldNum" sz="quarter" idx="12"/>
          </p:nvPr>
        </p:nvSpPr>
        <p:spPr/>
        <p:txBody>
          <a:bodyPr/>
          <a:lstStyle/>
          <a:p>
            <a:fld id="{3D6C3DC6-EF6E-8948-BFE6-808D46D584D8}" type="slidenum">
              <a:rPr lang="en-US" smtClean="0"/>
              <a:t>11</a:t>
            </a:fld>
            <a:endParaRPr lang="en-US"/>
          </a:p>
        </p:txBody>
      </p:sp>
      <p:pic>
        <p:nvPicPr>
          <p:cNvPr id="7" name="Picture 6">
            <a:extLst>
              <a:ext uri="{FF2B5EF4-FFF2-40B4-BE49-F238E27FC236}">
                <a16:creationId xmlns:a16="http://schemas.microsoft.com/office/drawing/2014/main" id="{5A6B9E81-4FBA-B4E9-3275-04F53F6BB41B}"/>
              </a:ext>
            </a:extLst>
          </p:cNvPr>
          <p:cNvPicPr>
            <a:picLocks noChangeAspect="1"/>
          </p:cNvPicPr>
          <p:nvPr/>
        </p:nvPicPr>
        <p:blipFill>
          <a:blip r:embed="rId2"/>
          <a:stretch>
            <a:fillRect/>
          </a:stretch>
        </p:blipFill>
        <p:spPr>
          <a:xfrm>
            <a:off x="2576021" y="518706"/>
            <a:ext cx="7039957" cy="5820587"/>
          </a:xfrm>
          <a:prstGeom prst="rect">
            <a:avLst/>
          </a:prstGeom>
        </p:spPr>
      </p:pic>
    </p:spTree>
    <p:extLst>
      <p:ext uri="{BB962C8B-B14F-4D97-AF65-F5344CB8AC3E}">
        <p14:creationId xmlns:p14="http://schemas.microsoft.com/office/powerpoint/2010/main" val="293697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E8A45-25D4-CA97-20C1-B4B8753DD7FC}"/>
              </a:ext>
            </a:extLst>
          </p:cNvPr>
          <p:cNvSpPr>
            <a:spLocks noGrp="1"/>
          </p:cNvSpPr>
          <p:nvPr>
            <p:ph type="sldNum" sz="quarter" idx="12"/>
          </p:nvPr>
        </p:nvSpPr>
        <p:spPr/>
        <p:txBody>
          <a:bodyPr/>
          <a:lstStyle/>
          <a:p>
            <a:fld id="{3D6C3DC6-EF6E-8948-BFE6-808D46D584D8}" type="slidenum">
              <a:rPr lang="en-US" smtClean="0"/>
              <a:t>12</a:t>
            </a:fld>
            <a:endParaRPr lang="en-US"/>
          </a:p>
        </p:txBody>
      </p:sp>
      <p:pic>
        <p:nvPicPr>
          <p:cNvPr id="4" name="Picture 3">
            <a:extLst>
              <a:ext uri="{FF2B5EF4-FFF2-40B4-BE49-F238E27FC236}">
                <a16:creationId xmlns:a16="http://schemas.microsoft.com/office/drawing/2014/main" id="{3AFE23F0-7F43-3490-4379-AD3D93444EE9}"/>
              </a:ext>
            </a:extLst>
          </p:cNvPr>
          <p:cNvPicPr>
            <a:picLocks noChangeAspect="1"/>
          </p:cNvPicPr>
          <p:nvPr/>
        </p:nvPicPr>
        <p:blipFill>
          <a:blip r:embed="rId2"/>
          <a:stretch>
            <a:fillRect/>
          </a:stretch>
        </p:blipFill>
        <p:spPr>
          <a:xfrm>
            <a:off x="2547442" y="1309391"/>
            <a:ext cx="7097115" cy="4239217"/>
          </a:xfrm>
          <a:prstGeom prst="rect">
            <a:avLst/>
          </a:prstGeom>
        </p:spPr>
      </p:pic>
    </p:spTree>
    <p:extLst>
      <p:ext uri="{BB962C8B-B14F-4D97-AF65-F5344CB8AC3E}">
        <p14:creationId xmlns:p14="http://schemas.microsoft.com/office/powerpoint/2010/main" val="373825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5FD0648-9159-5649-8DE1-62C4DAB1086E}"/>
              </a:ext>
            </a:extLst>
          </p:cNvPr>
          <p:cNvPicPr>
            <a:picLocks noChangeAspect="1"/>
          </p:cNvPicPr>
          <p:nvPr/>
        </p:nvPicPr>
        <p:blipFill>
          <a:blip r:embed="rId3"/>
          <a:stretch>
            <a:fillRect/>
          </a:stretch>
        </p:blipFill>
        <p:spPr>
          <a:xfrm>
            <a:off x="866519" y="731520"/>
            <a:ext cx="10238555" cy="5528820"/>
          </a:xfrm>
          <a:prstGeom prst="rect">
            <a:avLst/>
          </a:prstGeom>
        </p:spPr>
      </p:pic>
    </p:spTree>
    <p:extLst>
      <p:ext uri="{BB962C8B-B14F-4D97-AF65-F5344CB8AC3E}">
        <p14:creationId xmlns:p14="http://schemas.microsoft.com/office/powerpoint/2010/main" val="112915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01E151B-F8DB-59D7-61E3-0C399B9323F7}"/>
              </a:ext>
            </a:extLst>
          </p:cNvPr>
          <p:cNvPicPr>
            <a:picLocks noChangeAspect="1"/>
          </p:cNvPicPr>
          <p:nvPr/>
        </p:nvPicPr>
        <p:blipFill>
          <a:blip r:embed="rId3"/>
          <a:stretch>
            <a:fillRect/>
          </a:stretch>
        </p:blipFill>
        <p:spPr>
          <a:xfrm>
            <a:off x="1853967" y="817242"/>
            <a:ext cx="8095033" cy="5424167"/>
          </a:xfrm>
          <a:prstGeom prst="rect">
            <a:avLst/>
          </a:prstGeom>
        </p:spPr>
      </p:pic>
    </p:spTree>
    <p:extLst>
      <p:ext uri="{BB962C8B-B14F-4D97-AF65-F5344CB8AC3E}">
        <p14:creationId xmlns:p14="http://schemas.microsoft.com/office/powerpoint/2010/main" val="71618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64263358"/>
              </p:ext>
            </p:extLst>
          </p:nvPr>
        </p:nvGraphicFramePr>
        <p:xfrm>
          <a:off x="3800694" y="1114789"/>
          <a:ext cx="8010088" cy="5405274"/>
        </p:xfrm>
        <a:graphic>
          <a:graphicData uri="http://schemas.openxmlformats.org/drawingml/2006/table">
            <a:tbl>
              <a:tblPr firstRow="1" bandRow="1">
                <a:tableStyleId>{7DF18680-E054-41AD-8BC1-D1AEF772440D}</a:tableStyleId>
              </a:tblPr>
              <a:tblGrid>
                <a:gridCol w="1499259">
                  <a:extLst>
                    <a:ext uri="{9D8B030D-6E8A-4147-A177-3AD203B41FA5}">
                      <a16:colId xmlns:a16="http://schemas.microsoft.com/office/drawing/2014/main" val="20000"/>
                    </a:ext>
                  </a:extLst>
                </a:gridCol>
                <a:gridCol w="1780836">
                  <a:extLst>
                    <a:ext uri="{9D8B030D-6E8A-4147-A177-3AD203B41FA5}">
                      <a16:colId xmlns:a16="http://schemas.microsoft.com/office/drawing/2014/main" val="20001"/>
                    </a:ext>
                  </a:extLst>
                </a:gridCol>
                <a:gridCol w="1741030">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452337">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035091">
                <a:tc>
                  <a:txBody>
                    <a:bodyPr/>
                    <a:lstStyle/>
                    <a:p>
                      <a:r>
                        <a:rPr lang="en-US" sz="1400" dirty="0"/>
                        <a:t>Provide additional support for </a:t>
                      </a:r>
                    </a:p>
                    <a:p>
                      <a:r>
                        <a:rPr lang="en-US" sz="1400" dirty="0"/>
                        <a:t>at –risk Students</a:t>
                      </a:r>
                    </a:p>
                  </a:txBody>
                  <a:tcPr marL="68580" marR="68580" marT="34290" marB="34290" anchor="ctr"/>
                </a:tc>
                <a:tc>
                  <a:txBody>
                    <a:bodyPr/>
                    <a:lstStyle/>
                    <a:p>
                      <a:r>
                        <a:rPr lang="en-US" sz="1400" dirty="0"/>
                        <a:t>Whole Child Intervention</a:t>
                      </a:r>
                    </a:p>
                  </a:txBody>
                  <a:tcPr marL="68580" marR="68580" marT="34290" marB="34290" anchor="ctr"/>
                </a:tc>
                <a:tc>
                  <a:txBody>
                    <a:bodyPr/>
                    <a:lstStyle/>
                    <a:p>
                      <a:endParaRPr lang="en-US" sz="1400" dirty="0"/>
                    </a:p>
                  </a:txBody>
                  <a:tcPr marL="68580" marR="68580" marT="34290" marB="34290" anchor="ctr"/>
                </a:tc>
                <a:tc>
                  <a:txBody>
                    <a:bodyPr/>
                    <a:lstStyle/>
                    <a:p>
                      <a:r>
                        <a:rPr lang="en-US" sz="1400" dirty="0"/>
                        <a:t>Pay for services from Communities in Schools</a:t>
                      </a:r>
                    </a:p>
                    <a:p>
                      <a:r>
                        <a:rPr lang="en-US" sz="1400" dirty="0"/>
                        <a:t>Restorative Practices Coach</a:t>
                      </a:r>
                    </a:p>
                  </a:txBody>
                  <a:tcPr marL="68580" marR="68580" marT="34290" marB="34290" anchor="ctr"/>
                </a:tc>
                <a:tc>
                  <a:txBody>
                    <a:bodyPr/>
                    <a:lstStyle/>
                    <a:p>
                      <a:r>
                        <a:rPr lang="en-US" sz="1400" dirty="0"/>
                        <a:t>$176,861</a:t>
                      </a:r>
                    </a:p>
                  </a:txBody>
                  <a:tcPr marL="68580" marR="68580" marT="34290" marB="34290" anchor="ctr"/>
                </a:tc>
                <a:extLst>
                  <a:ext uri="{0D108BD9-81ED-4DB2-BD59-A6C34878D82A}">
                    <a16:rowId xmlns:a16="http://schemas.microsoft.com/office/drawing/2014/main" val="10001"/>
                  </a:ext>
                </a:extLst>
              </a:tr>
              <a:tr h="1596995">
                <a:tc>
                  <a:txBody>
                    <a:bodyPr/>
                    <a:lstStyle/>
                    <a:p>
                      <a:r>
                        <a:rPr lang="en-US" sz="1400" dirty="0"/>
                        <a:t>Resources for Students and Teachers</a:t>
                      </a:r>
                    </a:p>
                  </a:txBody>
                  <a:tcPr marL="68580" marR="68580" marT="34290" marB="34290" anchor="ctr"/>
                </a:tc>
                <a:tc>
                  <a:txBody>
                    <a:bodyPr/>
                    <a:lstStyle/>
                    <a:p>
                      <a:r>
                        <a:rPr lang="en-US" sz="1400" dirty="0"/>
                        <a:t>Curriculum and Instruction</a:t>
                      </a:r>
                    </a:p>
                    <a:p>
                      <a:r>
                        <a:rPr lang="en-US" sz="1400" dirty="0"/>
                        <a:t>Personalized Learning</a:t>
                      </a:r>
                    </a:p>
                  </a:txBody>
                  <a:tcPr marL="68580" marR="68580" marT="34290" marB="34290" anchor="ctr"/>
                </a:tc>
                <a:tc>
                  <a:txBody>
                    <a:bodyPr/>
                    <a:lstStyle/>
                    <a:p>
                      <a:endParaRPr lang="en-US" sz="1400" dirty="0"/>
                    </a:p>
                  </a:txBody>
                  <a:tcPr marL="68580" marR="68580" marT="34290" marB="34290" anchor="ctr"/>
                </a:tc>
                <a:tc>
                  <a:txBody>
                    <a:bodyPr/>
                    <a:lstStyle/>
                    <a:p>
                      <a:r>
                        <a:rPr lang="en-US" sz="1400" dirty="0"/>
                        <a:t>Replace Active Boards in classrooms,  purchase more </a:t>
                      </a:r>
                    </a:p>
                    <a:p>
                      <a:r>
                        <a:rPr lang="en-US" sz="1400" dirty="0"/>
                        <a:t>Chromebooks, purchase web-based subscriptions, and other instructional supplies</a:t>
                      </a:r>
                    </a:p>
                  </a:txBody>
                  <a:tcPr marL="68580" marR="68580" marT="34290" marB="34290" anchor="ctr"/>
                </a:tc>
                <a:tc>
                  <a:txBody>
                    <a:bodyPr/>
                    <a:lstStyle/>
                    <a:p>
                      <a:r>
                        <a:rPr lang="en-US" sz="1400" dirty="0"/>
                        <a:t>$170,000</a:t>
                      </a:r>
                    </a:p>
                  </a:txBody>
                  <a:tcPr marL="68580" marR="68580" marT="34290" marB="34290" anchor="ctr"/>
                </a:tc>
                <a:extLst>
                  <a:ext uri="{0D108BD9-81ED-4DB2-BD59-A6C34878D82A}">
                    <a16:rowId xmlns:a16="http://schemas.microsoft.com/office/drawing/2014/main" val="10004"/>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262069">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CARES Allocation $402, 623</a:t>
            </a:r>
          </a:p>
        </p:txBody>
      </p:sp>
    </p:spTree>
    <p:extLst>
      <p:ext uri="{BB962C8B-B14F-4D97-AF65-F5344CB8AC3E}">
        <p14:creationId xmlns:p14="http://schemas.microsoft.com/office/powerpoint/2010/main" val="90944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111831504"/>
              </p:ext>
            </p:extLst>
          </p:nvPr>
        </p:nvGraphicFramePr>
        <p:xfrm>
          <a:off x="3540010" y="960162"/>
          <a:ext cx="8775239" cy="5814060"/>
        </p:xfrm>
        <a:graphic>
          <a:graphicData uri="http://schemas.openxmlformats.org/drawingml/2006/table">
            <a:tbl>
              <a:tblPr firstRow="1" bandRow="1">
                <a:tableStyleId>{93296810-A885-4BE3-A3E7-6D5BEEA58F35}</a:tableStyleId>
              </a:tblPr>
              <a:tblGrid>
                <a:gridCol w="2264410">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89980">
                  <a:extLst>
                    <a:ext uri="{9D8B030D-6E8A-4147-A177-3AD203B41FA5}">
                      <a16:colId xmlns:a16="http://schemas.microsoft.com/office/drawing/2014/main" val="20002"/>
                    </a:ext>
                  </a:extLst>
                </a:gridCol>
                <a:gridCol w="1592879">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425302">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2571444">
                <a:tc>
                  <a:txBody>
                    <a:bodyPr/>
                    <a:lstStyle/>
                    <a:p>
                      <a:pPr algn="l"/>
                      <a:r>
                        <a:rPr lang="en-US" sz="1600" b="0" i="0" dirty="0">
                          <a:solidFill>
                            <a:sysClr val="windowText" lastClr="000000"/>
                          </a:solidFill>
                        </a:rPr>
                        <a:t>Increase</a:t>
                      </a:r>
                      <a:r>
                        <a:rPr lang="en-US" sz="1600" b="0" i="0" baseline="0" dirty="0">
                          <a:solidFill>
                            <a:sysClr val="windowText" lastClr="000000"/>
                          </a:solidFill>
                        </a:rPr>
                        <a:t> level of rigor and relevance</a:t>
                      </a:r>
                      <a:endParaRPr lang="en-US" sz="1600" b="0" i="0" dirty="0">
                        <a:solidFill>
                          <a:sysClr val="windowText" lastClr="00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i="0" kern="1200" dirty="0">
                          <a:solidFill>
                            <a:sysClr val="windowText" lastClr="000000"/>
                          </a:solidFill>
                          <a:latin typeface="+mn-lt"/>
                          <a:ea typeface="+mn-ea"/>
                          <a:cs typeface="+mn-cs"/>
                        </a:rPr>
                        <a:t>Curriculum and Instruction</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0" i="0" kern="1200" dirty="0">
                          <a:solidFill>
                            <a:sysClr val="windowText" lastClr="000000"/>
                          </a:solidFill>
                          <a:latin typeface="+mn-lt"/>
                          <a:ea typeface="+mn-ea"/>
                          <a:cs typeface="+mn-cs"/>
                        </a:rPr>
                        <a:t>Signature Programming</a:t>
                      </a:r>
                    </a:p>
                  </a:txBody>
                  <a:tcPr marL="68580" marR="68580" marT="34290" marB="34290" anchor="b"/>
                </a:tc>
                <a:tc>
                  <a:txBody>
                    <a:bodyPr/>
                    <a:lstStyle/>
                    <a:p>
                      <a:pPr marL="0" algn="l" defTabSz="685800" rtl="0" eaLnBrk="1" latinLnBrk="0" hangingPunct="1"/>
                      <a:r>
                        <a:rPr lang="en-US" sz="1600" b="0" i="0" kern="1200" dirty="0">
                          <a:solidFill>
                            <a:sysClr val="windowText" lastClr="000000"/>
                          </a:solidFill>
                          <a:latin typeface="+mn-lt"/>
                          <a:ea typeface="+mn-ea"/>
                          <a:cs typeface="+mn-cs"/>
                        </a:rPr>
                        <a:t>Lower class size </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600" b="0" i="0" kern="1200" dirty="0">
                          <a:solidFill>
                            <a:sysClr val="windowText" lastClr="00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txBody>
                  <a:tcPr marL="68580" marR="68580" marT="34290" marB="34290" anchor="b"/>
                </a:tc>
                <a:tc>
                  <a:txBody>
                    <a:bodyPr/>
                    <a:lstStyle/>
                    <a:p>
                      <a:pPr marL="0" algn="l" defTabSz="685800" rtl="0" eaLnBrk="1" latinLnBrk="0" hangingPunct="1"/>
                      <a:r>
                        <a:rPr lang="en-US" sz="1600" b="0" i="0" kern="1200" dirty="0">
                          <a:solidFill>
                            <a:sysClr val="windowText" lastClr="000000"/>
                          </a:solidFill>
                        </a:rPr>
                        <a:t>$95,311</a:t>
                      </a:r>
                    </a:p>
                    <a:p>
                      <a:pPr marL="0" algn="l" defTabSz="685800" rtl="0" eaLnBrk="1" latinLnBrk="0" hangingPunct="1"/>
                      <a:endParaRPr lang="en-US" sz="1600" b="0" i="0" kern="1200" dirty="0">
                        <a:solidFill>
                          <a:sysClr val="windowText" lastClr="000000"/>
                        </a:solidFill>
                      </a:endParaRPr>
                    </a:p>
                  </a:txBody>
                  <a:tcPr marL="68580" marR="68580" marT="34290" marB="34290" anchor="b"/>
                </a:tc>
                <a:extLst>
                  <a:ext uri="{0D108BD9-81ED-4DB2-BD59-A6C34878D82A}">
                    <a16:rowId xmlns:a16="http://schemas.microsoft.com/office/drawing/2014/main" val="10001"/>
                  </a:ext>
                </a:extLst>
              </a:tr>
              <a:tr h="687027">
                <a:tc>
                  <a:txBody>
                    <a:bodyPr/>
                    <a:lstStyle/>
                    <a:p>
                      <a:r>
                        <a:rPr lang="en-US" sz="1600" i="0" dirty="0"/>
                        <a:t>Help at-risk students and improves graduation rate </a:t>
                      </a:r>
                    </a:p>
                  </a:txBody>
                  <a:tcPr marL="68580" marR="68580" marT="34290" marB="34290" anchor="ctr"/>
                </a:tc>
                <a:tc>
                  <a:txBody>
                    <a:bodyPr/>
                    <a:lstStyle/>
                    <a:p>
                      <a:r>
                        <a:rPr lang="en-US" sz="1600" i="0" dirty="0"/>
                        <a:t>Whole Child Intervention</a:t>
                      </a:r>
                    </a:p>
                  </a:txBody>
                  <a:tcPr marL="68580" marR="68580" marT="34290" marB="34290" anchor="ctr"/>
                </a:tc>
                <a:tc>
                  <a:txBody>
                    <a:bodyPr/>
                    <a:lstStyle/>
                    <a:p>
                      <a:r>
                        <a:rPr lang="en-US" sz="1600" i="0" dirty="0"/>
                        <a:t>Lowers case load</a:t>
                      </a:r>
                    </a:p>
                  </a:txBody>
                  <a:tcPr marL="68580" marR="68580" marT="34290" marB="34290" anchor="ctr"/>
                </a:tc>
                <a:tc>
                  <a:txBody>
                    <a:bodyPr/>
                    <a:lstStyle/>
                    <a:p>
                      <a:r>
                        <a:rPr lang="en-US" sz="1600" i="0" dirty="0"/>
                        <a:t>Additional counselor</a:t>
                      </a:r>
                    </a:p>
                  </a:txBody>
                  <a:tcPr marL="68580" marR="68580" marT="34290" marB="34290" anchor="ctr"/>
                </a:tc>
                <a:tc>
                  <a:txBody>
                    <a:bodyPr/>
                    <a:lstStyle/>
                    <a:p>
                      <a:r>
                        <a:rPr lang="en-US" sz="1600" i="0" dirty="0"/>
                        <a:t>$111,421</a:t>
                      </a:r>
                    </a:p>
                  </a:txBody>
                  <a:tcPr marL="68580" marR="68580" marT="34290" marB="34290" anchor="ctr"/>
                </a:tc>
                <a:extLst>
                  <a:ext uri="{0D108BD9-81ED-4DB2-BD59-A6C34878D82A}">
                    <a16:rowId xmlns:a16="http://schemas.microsoft.com/office/drawing/2014/main" val="10002"/>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163578">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163578">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FY24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$_</a:t>
            </a:r>
            <a:r>
              <a:rPr kumimoji="0" lang="en-US" sz="2700" b="1" i="0" u="sng" strike="noStrike" kern="1200" cap="none" spc="0" normalizeH="0" baseline="0" noProof="0" dirty="0">
                <a:ln>
                  <a:noFill/>
                </a:ln>
                <a:solidFill>
                  <a:prstClr val="black"/>
                </a:solidFill>
                <a:effectLst/>
                <a:uLnTx/>
                <a:uFillTx/>
                <a:latin typeface="Century Schoolbook"/>
                <a:ea typeface="+mn-ea"/>
                <a:cs typeface="+mn-cs"/>
              </a:rPr>
              <a:t>264,000</a:t>
            </a:r>
          </a:p>
        </p:txBody>
      </p:sp>
    </p:spTree>
    <p:extLst>
      <p:ext uri="{BB962C8B-B14F-4D97-AF65-F5344CB8AC3E}">
        <p14:creationId xmlns:p14="http://schemas.microsoft.com/office/powerpoint/2010/main" val="277156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FY24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17</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sp>
        <p:nvSpPr>
          <p:cNvPr id="5" name="Content Placeholder 4">
            <a:extLst>
              <a:ext uri="{FF2B5EF4-FFF2-40B4-BE49-F238E27FC236}">
                <a16:creationId xmlns:a16="http://schemas.microsoft.com/office/drawing/2014/main" id="{6055CEDA-55EA-9EEA-5F3B-AF2576F7A82F}"/>
              </a:ext>
            </a:extLst>
          </p:cNvPr>
          <p:cNvSpPr>
            <a:spLocks noGrp="1"/>
          </p:cNvSpPr>
          <p:nvPr>
            <p:ph sz="half" idx="1"/>
          </p:nvPr>
        </p:nvSpPr>
        <p:spPr>
          <a:xfrm>
            <a:off x="682109" y="660213"/>
            <a:ext cx="11119104" cy="4434840"/>
          </a:xfrm>
        </p:spPr>
        <p:txBody>
          <a:bodyPr/>
          <a:lstStyle/>
          <a:p>
            <a:pPr marL="0" marR="0" indent="0" algn="ctr">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North Atlanta High 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Date: February 16, 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Time: 4:30 PM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Location: NAHS Media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2/16/2023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1600" dirty="0">
                <a:effectLst/>
                <a:latin typeface="Calibri" panose="020F0502020204030204" pitchFamily="34" charset="0"/>
                <a:ea typeface="Calibri" panose="020F0502020204030204" pitchFamily="34" charset="0"/>
                <a:cs typeface="Arial" panose="020B0604020202020204" pitchFamily="34" charset="0"/>
              </a:rPr>
              <a:t>January 19, 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Strategic Plan Review and Ranking Review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Review Budget Development Process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600" dirty="0">
                <a:effectLst/>
                <a:latin typeface="Calibri" panose="020F0502020204030204" pitchFamily="34" charset="0"/>
                <a:ea typeface="Calibri" panose="020F0502020204030204" pitchFamily="34" charset="0"/>
                <a:cs typeface="Arial" panose="020B0604020202020204" pitchFamily="34" charset="0"/>
              </a:rPr>
              <a:t>Review and update meeting calendar (</a:t>
            </a:r>
            <a:r>
              <a:rPr lang="en-US" sz="1600" i="1" dirty="0">
                <a:effectLst/>
                <a:latin typeface="Calibri" panose="020F0502020204030204" pitchFamily="34" charset="0"/>
                <a:ea typeface="Calibri" panose="020F0502020204030204" pitchFamily="34" charset="0"/>
                <a:cs typeface="Arial" panose="020B0604020202020204" pitchFamily="34" charset="0"/>
              </a:rPr>
              <a:t>if necessary</a:t>
            </a:r>
            <a:r>
              <a:rPr lang="en-US" sz="1600" dirty="0">
                <a:effectLst/>
                <a:latin typeface="Calibri" panose="020F0502020204030204" pitchFamily="34" charset="0"/>
                <a:ea typeface="Calibri" panose="020F0502020204030204" pitchFamily="34" charset="0"/>
                <a:cs typeface="Arial" panose="020B0604020202020204" pitchFamily="34" charset="0"/>
              </a:rPr>
              <a:t>) to meet District’s timeline:  New Meeting Schedule for Thursday, March 9, 2023 @ 4:30 PM; Location will be NAHS Media Center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Budget Allocation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Public Comment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dirty="0">
                <a:solidFill>
                  <a:schemeClr val="tx2">
                    <a:lumMod val="75000"/>
                  </a:schemeClr>
                </a:solidFill>
              </a:rPr>
              <a:t>February </a:t>
            </a:r>
            <a:endParaRPr lang="en-US"/>
          </a:p>
          <a:p>
            <a:pPr marL="800100" lvl="1" indent="-342900">
              <a:buFont typeface="Arial" panose="020B0604020202020204" pitchFamily="34" charset="0"/>
              <a:buChar char="•"/>
            </a:pPr>
            <a:r>
              <a:rPr lang="en-US" sz="2000" dirty="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(AFTER your school’s Staffing Conference and BEFORE Friday, March 17</a:t>
            </a:r>
            <a:r>
              <a:rPr lang="en-US" sz="2000" baseline="30000" dirty="0">
                <a:solidFill>
                  <a:schemeClr val="bg2">
                    <a:lumMod val="25000"/>
                  </a:schemeClr>
                </a:solidFill>
              </a:rPr>
              <a:t>th</a:t>
            </a:r>
            <a:r>
              <a:rPr lang="en-US" sz="2000" dirty="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742"/>
        <p:cNvGrpSpPr/>
        <p:nvPr/>
      </p:nvGrpSpPr>
      <p:grpSpPr>
        <a:xfrm>
          <a:off x="0" y="0"/>
          <a:ext cx="0" cy="0"/>
          <a:chOff x="0" y="0"/>
          <a:chExt cx="0" cy="0"/>
        </a:xfrm>
      </p:grpSpPr>
      <p:sp>
        <p:nvSpPr>
          <p:cNvPr id="743" name="Google Shape;743;p71"/>
          <p:cNvSpPr txBox="1">
            <a:spLocks noGrp="1"/>
          </p:cNvSpPr>
          <p:nvPr>
            <p:ph type="title"/>
          </p:nvPr>
        </p:nvSpPr>
        <p:spPr>
          <a:xfrm>
            <a:off x="2363724" y="344424"/>
            <a:ext cx="8003286" cy="7680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4800"/>
              <a:buFont typeface="Arial Black"/>
              <a:buNone/>
            </a:pPr>
            <a:r>
              <a:rPr lang="en-US" sz="4800"/>
              <a:t>NORMS</a:t>
            </a:r>
            <a:endParaRPr/>
          </a:p>
        </p:txBody>
      </p:sp>
      <p:sp>
        <p:nvSpPr>
          <p:cNvPr id="744" name="Google Shape;744;p71"/>
          <p:cNvSpPr txBox="1">
            <a:spLocks noGrp="1"/>
          </p:cNvSpPr>
          <p:nvPr>
            <p:ph type="sldNum" idx="12"/>
          </p:nvPr>
        </p:nvSpPr>
        <p:spPr>
          <a:xfrm>
            <a:off x="9733026" y="457200"/>
            <a:ext cx="740664" cy="2743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3</a:t>
            </a:fld>
            <a:endParaRPr/>
          </a:p>
        </p:txBody>
      </p:sp>
      <p:grpSp>
        <p:nvGrpSpPr>
          <p:cNvPr id="745" name="Google Shape;745;p71"/>
          <p:cNvGrpSpPr/>
          <p:nvPr/>
        </p:nvGrpSpPr>
        <p:grpSpPr>
          <a:xfrm>
            <a:off x="1472755" y="2046260"/>
            <a:ext cx="9785222" cy="3479854"/>
            <a:chOff x="133921" y="874685"/>
            <a:chExt cx="9785222" cy="3479854"/>
          </a:xfrm>
        </p:grpSpPr>
        <p:sp>
          <p:nvSpPr>
            <p:cNvPr id="746" name="Google Shape;746;p71"/>
            <p:cNvSpPr/>
            <p:nvPr/>
          </p:nvSpPr>
          <p:spPr>
            <a:xfrm>
              <a:off x="133921" y="874685"/>
              <a:ext cx="1295443" cy="1295443"/>
            </a:xfrm>
            <a:prstGeom prst="ellipse">
              <a:avLst/>
            </a:prstGeom>
            <a:solidFill>
              <a:srgbClr val="C9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1"/>
            <p:cNvSpPr/>
            <p:nvPr/>
          </p:nvSpPr>
          <p:spPr>
            <a:xfrm>
              <a:off x="405964" y="1146728"/>
              <a:ext cx="751357" cy="75135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1"/>
            <p:cNvSpPr/>
            <p:nvPr/>
          </p:nvSpPr>
          <p:spPr>
            <a:xfrm>
              <a:off x="1706959" y="874685"/>
              <a:ext cx="3053544" cy="12954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1"/>
            <p:cNvSpPr txBox="1"/>
            <p:nvPr/>
          </p:nvSpPr>
          <p:spPr>
            <a:xfrm>
              <a:off x="1706959" y="874685"/>
              <a:ext cx="3053544" cy="129544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750" name="Google Shape;750;p71"/>
            <p:cNvSpPr/>
            <p:nvPr/>
          </p:nvSpPr>
          <p:spPr>
            <a:xfrm>
              <a:off x="5292561" y="874685"/>
              <a:ext cx="1295443" cy="1295443"/>
            </a:xfrm>
            <a:prstGeom prst="ellipse">
              <a:avLst/>
            </a:prstGeom>
            <a:solidFill>
              <a:srgbClr val="C9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1"/>
            <p:cNvSpPr/>
            <p:nvPr/>
          </p:nvSpPr>
          <p:spPr>
            <a:xfrm>
              <a:off x="5564604" y="1146728"/>
              <a:ext cx="751357" cy="75135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1"/>
            <p:cNvSpPr/>
            <p:nvPr/>
          </p:nvSpPr>
          <p:spPr>
            <a:xfrm>
              <a:off x="6865599" y="874685"/>
              <a:ext cx="3053544" cy="12954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1"/>
            <p:cNvSpPr txBox="1"/>
            <p:nvPr/>
          </p:nvSpPr>
          <p:spPr>
            <a:xfrm>
              <a:off x="6865599" y="874685"/>
              <a:ext cx="3053544" cy="129544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a:solidFill>
                    <a:schemeClr val="dk1"/>
                  </a:solidFill>
                  <a:latin typeface="EB Garamond"/>
                  <a:ea typeface="EB Garamond"/>
                  <a:cs typeface="EB Garamond"/>
                  <a:sym typeface="EB Garamond"/>
                </a:rPr>
                <a:t>We will follow the agenda as noticed to the public and stay on task.</a:t>
              </a:r>
              <a:endParaRPr/>
            </a:p>
          </p:txBody>
        </p:sp>
        <p:sp>
          <p:nvSpPr>
            <p:cNvPr id="754" name="Google Shape;754;p71"/>
            <p:cNvSpPr/>
            <p:nvPr/>
          </p:nvSpPr>
          <p:spPr>
            <a:xfrm>
              <a:off x="133921" y="3059096"/>
              <a:ext cx="1295443" cy="1295443"/>
            </a:xfrm>
            <a:prstGeom prst="ellipse">
              <a:avLst/>
            </a:prstGeom>
            <a:solidFill>
              <a:srgbClr val="C9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1"/>
            <p:cNvSpPr/>
            <p:nvPr/>
          </p:nvSpPr>
          <p:spPr>
            <a:xfrm>
              <a:off x="405964" y="3331139"/>
              <a:ext cx="751357" cy="75135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1"/>
            <p:cNvSpPr/>
            <p:nvPr/>
          </p:nvSpPr>
          <p:spPr>
            <a:xfrm>
              <a:off x="1706959" y="3059096"/>
              <a:ext cx="3053544" cy="12954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1"/>
            <p:cNvSpPr txBox="1"/>
            <p:nvPr/>
          </p:nvSpPr>
          <p:spPr>
            <a:xfrm>
              <a:off x="1706959" y="3059096"/>
              <a:ext cx="3053544" cy="129544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a:solidFill>
                    <a:schemeClr val="dk1"/>
                  </a:solidFill>
                  <a:latin typeface="EB Garamond"/>
                  <a:ea typeface="EB Garamond"/>
                  <a:cs typeface="EB Garamond"/>
                  <a:sym typeface="EB Garamond"/>
                </a:rPr>
                <a:t>We invite and welcome contributions of every member and listen to each other.</a:t>
              </a:r>
              <a:endParaRPr/>
            </a:p>
          </p:txBody>
        </p:sp>
        <p:sp>
          <p:nvSpPr>
            <p:cNvPr id="758" name="Google Shape;758;p71"/>
            <p:cNvSpPr/>
            <p:nvPr/>
          </p:nvSpPr>
          <p:spPr>
            <a:xfrm>
              <a:off x="5292561" y="3059096"/>
              <a:ext cx="1295443" cy="1295443"/>
            </a:xfrm>
            <a:prstGeom prst="ellipse">
              <a:avLst/>
            </a:prstGeom>
            <a:solidFill>
              <a:srgbClr val="C9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1"/>
            <p:cNvSpPr/>
            <p:nvPr/>
          </p:nvSpPr>
          <p:spPr>
            <a:xfrm>
              <a:off x="5564604" y="3331139"/>
              <a:ext cx="751357" cy="75135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1"/>
            <p:cNvSpPr/>
            <p:nvPr/>
          </p:nvSpPr>
          <p:spPr>
            <a:xfrm>
              <a:off x="6865599" y="3059096"/>
              <a:ext cx="3053544" cy="12954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1"/>
            <p:cNvSpPr txBox="1"/>
            <p:nvPr/>
          </p:nvSpPr>
          <p:spPr>
            <a:xfrm>
              <a:off x="6865599" y="3059096"/>
              <a:ext cx="3053544" cy="129544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4</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326297430"/>
              </p:ext>
            </p:extLst>
          </p:nvPr>
        </p:nvGraphicFramePr>
        <p:xfrm>
          <a:off x="1964016" y="983679"/>
          <a:ext cx="8046720" cy="5195796"/>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lvl="1"/>
                      <a:r>
                        <a:rPr lang="en-US" sz="1600" kern="1200" dirty="0">
                          <a:solidFill>
                            <a:schemeClr val="dk1"/>
                          </a:solidFill>
                          <a:effectLst/>
                          <a:latin typeface="+mn-lt"/>
                          <a:ea typeface="+mn-ea"/>
                          <a:cs typeface="+mn-cs"/>
                        </a:rPr>
                        <a:t>Ensure that instructional resources and supplies are available to every teacher and staff.</a:t>
                      </a:r>
                    </a:p>
                  </a:txBody>
                  <a:tcPr/>
                </a:tc>
                <a:tc>
                  <a:txBody>
                    <a:bodyPr/>
                    <a:lstStyle/>
                    <a:p>
                      <a:pPr algn="l"/>
                      <a:r>
                        <a:rPr lang="en-US" sz="1600" dirty="0"/>
                        <a:t>Teachers need to have the resources they need to be effective and for students to thrive.  Without adequate resources nothing in the strategic plan can be achieved.</a:t>
                      </a:r>
                    </a:p>
                  </a:txBody>
                  <a:tcPr/>
                </a:tc>
                <a:extLst>
                  <a:ext uri="{0D108BD9-81ED-4DB2-BD59-A6C34878D82A}">
                    <a16:rowId xmlns:a16="http://schemas.microsoft.com/office/drawing/2014/main" val="10001"/>
                  </a:ext>
                </a:extLst>
              </a:tr>
              <a:tr h="1101087">
                <a:tc>
                  <a:txBody>
                    <a:bodyPr/>
                    <a:lstStyle/>
                    <a:p>
                      <a:pPr lvl="1"/>
                      <a:r>
                        <a:rPr lang="en-US" sz="1600" kern="1200" dirty="0">
                          <a:solidFill>
                            <a:schemeClr val="dk1"/>
                          </a:solidFill>
                          <a:effectLst/>
                          <a:latin typeface="+mn-lt"/>
                          <a:ea typeface="+mn-ea"/>
                          <a:cs typeface="+mn-cs"/>
                        </a:rPr>
                        <a:t>Improve student mastery in areas of Math, Science, Social Studies, and ELA by implementing best practices that will ensure rigor.</a:t>
                      </a:r>
                    </a:p>
                  </a:txBody>
                  <a:tcPr/>
                </a:tc>
                <a:tc>
                  <a:txBody>
                    <a:bodyPr/>
                    <a:lstStyle/>
                    <a:p>
                      <a:pPr algn="ctr"/>
                      <a:r>
                        <a:rPr lang="en-US" sz="1600" dirty="0"/>
                        <a:t>North Atlanta High School students will be College and Career Ready when they graduate.</a:t>
                      </a:r>
                    </a:p>
                  </a:txBody>
                  <a:tcPr/>
                </a:tc>
                <a:extLst>
                  <a:ext uri="{0D108BD9-81ED-4DB2-BD59-A6C34878D82A}">
                    <a16:rowId xmlns:a16="http://schemas.microsoft.com/office/drawing/2014/main" val="10002"/>
                  </a:ext>
                </a:extLst>
              </a:tr>
              <a:tr h="2115244">
                <a:tc>
                  <a:txBody>
                    <a:bodyPr/>
                    <a:lstStyle/>
                    <a:p>
                      <a:pPr lvl="1"/>
                      <a:r>
                        <a:rPr lang="en-US" sz="1600" kern="1200" dirty="0">
                          <a:solidFill>
                            <a:schemeClr val="dk1"/>
                          </a:solidFill>
                          <a:effectLst/>
                          <a:latin typeface="+mn-lt"/>
                          <a:ea typeface="+mn-ea"/>
                          <a:cs typeface="+mn-cs"/>
                        </a:rPr>
                        <a:t>Implement all DLI and IB </a:t>
                      </a:r>
                      <a:r>
                        <a:rPr lang="en-US" sz="1600" kern="1200" dirty="0" err="1">
                          <a:solidFill>
                            <a:schemeClr val="dk1"/>
                          </a:solidFill>
                          <a:effectLst/>
                          <a:latin typeface="+mn-lt"/>
                          <a:ea typeface="+mn-ea"/>
                          <a:cs typeface="+mn-cs"/>
                        </a:rPr>
                        <a:t>programmes</a:t>
                      </a:r>
                      <a:r>
                        <a:rPr lang="en-US" sz="1600" kern="1200" dirty="0">
                          <a:solidFill>
                            <a:schemeClr val="dk1"/>
                          </a:solidFill>
                          <a:effectLst/>
                          <a:latin typeface="+mn-lt"/>
                          <a:ea typeface="+mn-ea"/>
                          <a:cs typeface="+mn-cs"/>
                        </a:rPr>
                        <a:t> (MYP, DP, &amp; CP) with fidelity through utilization of the IB </a:t>
                      </a:r>
                      <a:r>
                        <a:rPr lang="en-US" sz="1600" kern="1200" dirty="0" err="1">
                          <a:solidFill>
                            <a:schemeClr val="dk1"/>
                          </a:solidFill>
                          <a:effectLst/>
                          <a:latin typeface="+mn-lt"/>
                          <a:ea typeface="+mn-ea"/>
                          <a:cs typeface="+mn-cs"/>
                        </a:rPr>
                        <a:t>Programme</a:t>
                      </a:r>
                      <a:r>
                        <a:rPr lang="en-US" sz="1600" kern="1200" dirty="0">
                          <a:solidFill>
                            <a:schemeClr val="dk1"/>
                          </a:solidFill>
                          <a:effectLst/>
                          <a:latin typeface="+mn-lt"/>
                          <a:ea typeface="+mn-ea"/>
                          <a:cs typeface="+mn-cs"/>
                        </a:rPr>
                        <a:t> Development Plan (DLP), including expanding program diversity</a:t>
                      </a:r>
                    </a:p>
                  </a:txBody>
                  <a:tcPr/>
                </a:tc>
                <a:tc>
                  <a:txBody>
                    <a:bodyPr/>
                    <a:lstStyle/>
                    <a:p>
                      <a:pPr algn="ctr"/>
                      <a:r>
                        <a:rPr lang="en-US" sz="1750" dirty="0"/>
                        <a:t>IB and DLI are programs that have proven to successfully prepare students for college.  Diversifying the program provides an opportunity for all students to benefit from the programs.</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7</a:t>
            </a:fld>
            <a:endParaRPr lang="en-US">
              <a:solidFill>
                <a:srgbClr val="159839"/>
              </a:solidFill>
            </a:endParaRPr>
          </a:p>
        </p:txBody>
      </p:sp>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789185439"/>
              </p:ext>
            </p:extLst>
          </p:nvPr>
        </p:nvGraphicFramePr>
        <p:xfrm>
          <a:off x="920059" y="1120266"/>
          <a:ext cx="10471336" cy="4817091"/>
        </p:xfrm>
        <a:graphic>
          <a:graphicData uri="http://schemas.openxmlformats.org/drawingml/2006/table">
            <a:tbl>
              <a:tblPr firstRow="1" bandRow="1">
                <a:tableStyleId>{5C22544A-7EE6-4342-B048-85BDC9FD1C3A}</a:tableStyleId>
              </a:tblPr>
              <a:tblGrid>
                <a:gridCol w="5522686">
                  <a:extLst>
                    <a:ext uri="{9D8B030D-6E8A-4147-A177-3AD203B41FA5}">
                      <a16:colId xmlns:a16="http://schemas.microsoft.com/office/drawing/2014/main" val="20000"/>
                    </a:ext>
                  </a:extLst>
                </a:gridCol>
                <a:gridCol w="4948650">
                  <a:extLst>
                    <a:ext uri="{9D8B030D-6E8A-4147-A177-3AD203B41FA5}">
                      <a16:colId xmlns:a16="http://schemas.microsoft.com/office/drawing/2014/main" val="20001"/>
                    </a:ext>
                  </a:extLst>
                </a:gridCol>
              </a:tblGrid>
              <a:tr h="609225">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20773">
                <a:tc>
                  <a:txBody>
                    <a:bodyPr/>
                    <a:lstStyle/>
                    <a:p>
                      <a:pPr lvl="1"/>
                      <a:r>
                        <a:rPr lang="en-US" sz="1600" kern="1200" dirty="0">
                          <a:solidFill>
                            <a:schemeClr val="dk1"/>
                          </a:solidFill>
                          <a:effectLst/>
                          <a:latin typeface="+mn-lt"/>
                          <a:ea typeface="+mn-ea"/>
                          <a:cs typeface="+mn-cs"/>
                        </a:rPr>
                        <a:t>Provide greater support for at-risk students.</a:t>
                      </a:r>
                    </a:p>
                  </a:txBody>
                  <a:tcPr/>
                </a:tc>
                <a:tc>
                  <a:txBody>
                    <a:bodyPr/>
                    <a:lstStyle/>
                    <a:p>
                      <a:pPr algn="l"/>
                      <a:r>
                        <a:rPr lang="en-US" sz="1600" dirty="0"/>
                        <a:t>They will be able to graduate in 4 years.</a:t>
                      </a:r>
                    </a:p>
                  </a:txBody>
                  <a:tcPr/>
                </a:tc>
                <a:extLst>
                  <a:ext uri="{0D108BD9-81ED-4DB2-BD59-A6C34878D82A}">
                    <a16:rowId xmlns:a16="http://schemas.microsoft.com/office/drawing/2014/main" val="10001"/>
                  </a:ext>
                </a:extLst>
              </a:tr>
              <a:tr h="1073571">
                <a:tc>
                  <a:txBody>
                    <a:bodyPr/>
                    <a:lstStyle/>
                    <a:p>
                      <a:pPr lvl="1" algn="l"/>
                      <a:r>
                        <a:rPr lang="en-US" sz="1600" kern="1200" dirty="0">
                          <a:solidFill>
                            <a:schemeClr val="dk1"/>
                          </a:solidFill>
                          <a:effectLst/>
                          <a:latin typeface="+mn-lt"/>
                          <a:ea typeface="+mn-ea"/>
                          <a:cs typeface="+mn-cs"/>
                        </a:rPr>
                        <a:t>Improve student graduation rate.</a:t>
                      </a:r>
                    </a:p>
                  </a:txBody>
                  <a:tcPr/>
                </a:tc>
                <a:tc>
                  <a:txBody>
                    <a:bodyPr/>
                    <a:lstStyle/>
                    <a:p>
                      <a:pPr algn="l"/>
                      <a:r>
                        <a:rPr lang="en-US" sz="1600" dirty="0"/>
                        <a:t>Graduation rate declined 4 percentage points to 89.9%.</a:t>
                      </a:r>
                    </a:p>
                  </a:txBody>
                  <a:tcPr/>
                </a:tc>
                <a:extLst>
                  <a:ext uri="{0D108BD9-81ED-4DB2-BD59-A6C34878D82A}">
                    <a16:rowId xmlns:a16="http://schemas.microsoft.com/office/drawing/2014/main" val="10002"/>
                  </a:ext>
                </a:extLst>
              </a:tr>
              <a:tr h="9908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      Develop a positive, informed, and engaged school            community.</a:t>
                      </a:r>
                    </a:p>
                    <a:p>
                      <a:pPr algn="ctr"/>
                      <a:endParaRPr lang="en-US" sz="1600" dirty="0"/>
                    </a:p>
                  </a:txBody>
                  <a:tcPr/>
                </a:tc>
                <a:tc>
                  <a:txBody>
                    <a:bodyPr/>
                    <a:lstStyle/>
                    <a:p>
                      <a:pPr algn="l"/>
                      <a:r>
                        <a:rPr lang="en-US" sz="1600" dirty="0"/>
                        <a:t>Students are more engaged when their parents/guardians are engaged.</a:t>
                      </a:r>
                    </a:p>
                  </a:txBody>
                  <a:tcPr/>
                </a:tc>
                <a:extLst>
                  <a:ext uri="{0D108BD9-81ED-4DB2-BD59-A6C34878D82A}">
                    <a16:rowId xmlns:a16="http://schemas.microsoft.com/office/drawing/2014/main" val="3820674288"/>
                  </a:ext>
                </a:extLst>
              </a:tr>
              <a:tr h="8070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Support efforts to build community and school spirit.</a:t>
                      </a:r>
                    </a:p>
                    <a:p>
                      <a:pPr algn="ctr"/>
                      <a:endParaRPr lang="en-US" sz="1600" dirty="0"/>
                    </a:p>
                  </a:txBody>
                  <a:tcPr/>
                </a:tc>
                <a:tc>
                  <a:txBody>
                    <a:bodyPr/>
                    <a:lstStyle/>
                    <a:p>
                      <a:pPr algn="l"/>
                      <a:r>
                        <a:rPr lang="en-US" sz="1750" dirty="0"/>
                        <a:t>Building community helps to connect the students to the school.</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8</a:t>
            </a:fld>
            <a:endParaRPr lang="en-US">
              <a:solidFill>
                <a:srgbClr val="159839"/>
              </a:solidFill>
            </a:endParaRPr>
          </a:p>
        </p:txBody>
      </p:sp>
    </p:spTree>
    <p:extLst>
      <p:ext uri="{BB962C8B-B14F-4D97-AF65-F5344CB8AC3E}">
        <p14:creationId xmlns:p14="http://schemas.microsoft.com/office/powerpoint/2010/main" val="289068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7025" y="1870047"/>
            <a:ext cx="1612900" cy="391160"/>
          </a:xfrm>
          <a:prstGeom prst="rect">
            <a:avLst/>
          </a:prstGeom>
        </p:spPr>
        <p:txBody>
          <a:bodyPr vert="horz" wrap="square" lIns="0" tIns="12700" rIns="0" bIns="0" rtlCol="0">
            <a:spAutoFit/>
          </a:bodyPr>
          <a:lstStyle/>
          <a:p>
            <a:pPr marL="12700" marR="5080">
              <a:spcBef>
                <a:spcPts val="100"/>
              </a:spcBef>
            </a:pPr>
            <a:r>
              <a:rPr sz="1200" b="1" i="1" dirty="0">
                <a:solidFill>
                  <a:srgbClr val="141414"/>
                </a:solidFill>
                <a:latin typeface="Calibri"/>
                <a:cs typeface="Calibri"/>
              </a:rPr>
              <a:t>APS</a:t>
            </a:r>
            <a:r>
              <a:rPr sz="1200" b="1" i="1" spc="-40" dirty="0">
                <a:solidFill>
                  <a:srgbClr val="141414"/>
                </a:solidFill>
                <a:latin typeface="Calibri"/>
                <a:cs typeface="Calibri"/>
              </a:rPr>
              <a:t> </a:t>
            </a:r>
            <a:r>
              <a:rPr sz="1200" b="1" i="1" dirty="0">
                <a:solidFill>
                  <a:srgbClr val="141414"/>
                </a:solidFill>
                <a:latin typeface="Calibri"/>
                <a:cs typeface="Calibri"/>
              </a:rPr>
              <a:t>Strategic</a:t>
            </a:r>
            <a:r>
              <a:rPr sz="1200" b="1" i="1" spc="-40" dirty="0">
                <a:solidFill>
                  <a:srgbClr val="141414"/>
                </a:solidFill>
                <a:latin typeface="Calibri"/>
                <a:cs typeface="Calibri"/>
              </a:rPr>
              <a:t> </a:t>
            </a:r>
            <a:r>
              <a:rPr sz="1200" b="1" i="1" dirty="0">
                <a:solidFill>
                  <a:srgbClr val="141414"/>
                </a:solidFill>
                <a:latin typeface="Calibri"/>
                <a:cs typeface="Calibri"/>
              </a:rPr>
              <a:t>Priorities</a:t>
            </a:r>
            <a:r>
              <a:rPr sz="1200" b="1" i="1" spc="-35" dirty="0">
                <a:solidFill>
                  <a:srgbClr val="141414"/>
                </a:solidFill>
                <a:latin typeface="Calibri"/>
                <a:cs typeface="Calibri"/>
              </a:rPr>
              <a:t> </a:t>
            </a:r>
            <a:r>
              <a:rPr sz="1200" b="1" i="1" spc="-50" dirty="0">
                <a:solidFill>
                  <a:srgbClr val="141414"/>
                </a:solidFill>
                <a:latin typeface="Calibri"/>
                <a:cs typeface="Calibri"/>
              </a:rPr>
              <a:t>&amp; </a:t>
            </a:r>
            <a:r>
              <a:rPr sz="1200" b="1" i="1" spc="-10" dirty="0">
                <a:solidFill>
                  <a:srgbClr val="141414"/>
                </a:solidFill>
                <a:latin typeface="Calibri"/>
                <a:cs typeface="Calibri"/>
              </a:rPr>
              <a:t>Initiatives</a:t>
            </a:r>
            <a:endParaRPr sz="1200">
              <a:latin typeface="Calibri"/>
              <a:cs typeface="Calibri"/>
            </a:endParaRPr>
          </a:p>
        </p:txBody>
      </p:sp>
      <p:sp>
        <p:nvSpPr>
          <p:cNvPr id="3" name="object 3"/>
          <p:cNvSpPr txBox="1"/>
          <p:nvPr/>
        </p:nvSpPr>
        <p:spPr>
          <a:xfrm>
            <a:off x="6183351" y="2254674"/>
            <a:ext cx="4003675" cy="1250342"/>
          </a:xfrm>
          <a:prstGeom prst="rect">
            <a:avLst/>
          </a:prstGeom>
          <a:solidFill>
            <a:srgbClr val="F1F1F1"/>
          </a:solidFill>
        </p:spPr>
        <p:txBody>
          <a:bodyPr vert="horz" wrap="square" lIns="0" tIns="34290" rIns="0" bIns="0" rtlCol="0">
            <a:spAutoFit/>
          </a:bodyPr>
          <a:lstStyle/>
          <a:p>
            <a:pPr marL="85725" marR="254635">
              <a:spcBef>
                <a:spcPts val="270"/>
              </a:spcBef>
            </a:pPr>
            <a:r>
              <a:rPr sz="700" dirty="0">
                <a:latin typeface="Calibri"/>
                <a:cs typeface="Calibri"/>
              </a:rPr>
              <a:t>1A.</a:t>
            </a:r>
            <a:r>
              <a:rPr sz="700" spc="-10" dirty="0">
                <a:latin typeface="Calibri"/>
                <a:cs typeface="Calibri"/>
              </a:rPr>
              <a:t> Continue</a:t>
            </a:r>
            <a:r>
              <a:rPr sz="700" spc="5" dirty="0">
                <a:latin typeface="Calibri"/>
                <a:cs typeface="Calibri"/>
              </a:rPr>
              <a:t> </a:t>
            </a:r>
            <a:r>
              <a:rPr sz="700" spc="-10" dirty="0">
                <a:latin typeface="Calibri"/>
                <a:cs typeface="Calibri"/>
              </a:rPr>
              <a:t>emphasis</a:t>
            </a:r>
            <a:r>
              <a:rPr sz="700" spc="5" dirty="0">
                <a:latin typeface="Calibri"/>
                <a:cs typeface="Calibri"/>
              </a:rPr>
              <a:t> </a:t>
            </a:r>
            <a:r>
              <a:rPr sz="700" dirty="0">
                <a:latin typeface="Calibri"/>
                <a:cs typeface="Calibri"/>
              </a:rPr>
              <a:t>on </a:t>
            </a:r>
            <a:r>
              <a:rPr sz="700" spc="-10" dirty="0">
                <a:latin typeface="Calibri"/>
                <a:cs typeface="Calibri"/>
              </a:rPr>
              <a:t>Professional</a:t>
            </a:r>
            <a:r>
              <a:rPr sz="700" spc="5" dirty="0">
                <a:latin typeface="Calibri"/>
                <a:cs typeface="Calibri"/>
              </a:rPr>
              <a:t> </a:t>
            </a:r>
            <a:r>
              <a:rPr sz="700" spc="-10" dirty="0">
                <a:latin typeface="Calibri"/>
                <a:cs typeface="Calibri"/>
              </a:rPr>
              <a:t>Learning</a:t>
            </a:r>
            <a:r>
              <a:rPr sz="700" spc="5" dirty="0">
                <a:latin typeface="Calibri"/>
                <a:cs typeface="Calibri"/>
              </a:rPr>
              <a:t> </a:t>
            </a:r>
            <a:r>
              <a:rPr sz="700" spc="-10" dirty="0">
                <a:latin typeface="Calibri"/>
                <a:cs typeface="Calibri"/>
              </a:rPr>
              <a:t>Communities</a:t>
            </a:r>
            <a:r>
              <a:rPr sz="700" dirty="0">
                <a:latin typeface="Calibri"/>
                <a:cs typeface="Calibri"/>
              </a:rPr>
              <a:t> (PLCs)</a:t>
            </a:r>
            <a:r>
              <a:rPr sz="700" spc="5" dirty="0">
                <a:latin typeface="Calibri"/>
                <a:cs typeface="Calibri"/>
              </a:rPr>
              <a:t> </a:t>
            </a:r>
            <a:r>
              <a:rPr sz="700" dirty="0">
                <a:latin typeface="Calibri"/>
                <a:cs typeface="Calibri"/>
              </a:rPr>
              <a:t>with</a:t>
            </a:r>
            <a:r>
              <a:rPr sz="700" spc="5" dirty="0">
                <a:latin typeface="Calibri"/>
                <a:cs typeface="Calibri"/>
              </a:rPr>
              <a:t> </a:t>
            </a:r>
            <a:r>
              <a:rPr sz="700" dirty="0">
                <a:latin typeface="Calibri"/>
                <a:cs typeface="Calibri"/>
              </a:rPr>
              <a:t>focus on</a:t>
            </a:r>
            <a:r>
              <a:rPr sz="700" spc="5" dirty="0">
                <a:latin typeface="Calibri"/>
                <a:cs typeface="Calibri"/>
              </a:rPr>
              <a:t> </a:t>
            </a:r>
            <a:r>
              <a:rPr sz="700" dirty="0">
                <a:latin typeface="Calibri"/>
                <a:cs typeface="Calibri"/>
              </a:rPr>
              <a:t>all</a:t>
            </a:r>
            <a:r>
              <a:rPr sz="700" spc="5" dirty="0">
                <a:latin typeface="Calibri"/>
                <a:cs typeface="Calibri"/>
              </a:rPr>
              <a:t> </a:t>
            </a:r>
            <a:r>
              <a:rPr sz="700" dirty="0">
                <a:latin typeface="Calibri"/>
                <a:cs typeface="Calibri"/>
              </a:rPr>
              <a:t>subject</a:t>
            </a:r>
            <a:r>
              <a:rPr sz="700" spc="5" dirty="0">
                <a:latin typeface="Calibri"/>
                <a:cs typeface="Calibri"/>
              </a:rPr>
              <a:t> </a:t>
            </a:r>
            <a:r>
              <a:rPr sz="700" spc="-10" dirty="0">
                <a:latin typeface="Calibri"/>
                <a:cs typeface="Calibri"/>
              </a:rPr>
              <a:t>groups</a:t>
            </a:r>
            <a:r>
              <a:rPr sz="700" spc="500" dirty="0">
                <a:latin typeface="Calibri"/>
                <a:cs typeface="Calibri"/>
              </a:rPr>
              <a:t> </a:t>
            </a:r>
            <a:r>
              <a:rPr sz="700" dirty="0">
                <a:latin typeface="Calibri"/>
                <a:cs typeface="Calibri"/>
              </a:rPr>
              <a:t>where</a:t>
            </a:r>
            <a:r>
              <a:rPr sz="700" spc="-5" dirty="0">
                <a:latin typeface="Calibri"/>
                <a:cs typeface="Calibri"/>
              </a:rPr>
              <a:t> </a:t>
            </a:r>
            <a:r>
              <a:rPr sz="700" spc="-10" dirty="0">
                <a:latin typeface="Calibri"/>
                <a:cs typeface="Calibri"/>
              </a:rPr>
              <a:t>teachers</a:t>
            </a:r>
            <a:r>
              <a:rPr sz="700" dirty="0">
                <a:latin typeface="Calibri"/>
                <a:cs typeface="Calibri"/>
              </a:rPr>
              <a:t> will work </a:t>
            </a:r>
            <a:r>
              <a:rPr sz="700" spc="-10" dirty="0">
                <a:latin typeface="Calibri"/>
                <a:cs typeface="Calibri"/>
              </a:rPr>
              <a:t>together</a:t>
            </a:r>
            <a:r>
              <a:rPr sz="700" spc="-5" dirty="0">
                <a:latin typeface="Calibri"/>
                <a:cs typeface="Calibri"/>
              </a:rPr>
              <a:t> </a:t>
            </a:r>
            <a:r>
              <a:rPr sz="700" dirty="0">
                <a:latin typeface="Calibri"/>
                <a:cs typeface="Calibri"/>
              </a:rPr>
              <a:t>to plan units and</a:t>
            </a:r>
            <a:r>
              <a:rPr sz="700" spc="-5" dirty="0">
                <a:latin typeface="Calibri"/>
                <a:cs typeface="Calibri"/>
              </a:rPr>
              <a:t> </a:t>
            </a:r>
            <a:r>
              <a:rPr sz="700" spc="-10" dirty="0">
                <a:latin typeface="Calibri"/>
                <a:cs typeface="Calibri"/>
              </a:rPr>
              <a:t>lessons,</a:t>
            </a:r>
            <a:r>
              <a:rPr sz="700" dirty="0">
                <a:latin typeface="Calibri"/>
                <a:cs typeface="Calibri"/>
              </a:rPr>
              <a:t> </a:t>
            </a:r>
            <a:r>
              <a:rPr sz="700" spc="-10" dirty="0">
                <a:latin typeface="Calibri"/>
                <a:cs typeface="Calibri"/>
              </a:rPr>
              <a:t>create</a:t>
            </a:r>
            <a:r>
              <a:rPr sz="700" dirty="0">
                <a:latin typeface="Calibri"/>
                <a:cs typeface="Calibri"/>
              </a:rPr>
              <a:t> assessments, </a:t>
            </a:r>
            <a:r>
              <a:rPr sz="700" spc="-10" dirty="0">
                <a:latin typeface="Calibri"/>
                <a:cs typeface="Calibri"/>
              </a:rPr>
              <a:t>implement</a:t>
            </a:r>
            <a:r>
              <a:rPr sz="700" dirty="0">
                <a:latin typeface="Calibri"/>
                <a:cs typeface="Calibri"/>
              </a:rPr>
              <a:t> </a:t>
            </a:r>
            <a:r>
              <a:rPr sz="700" spc="-10" dirty="0">
                <a:latin typeface="Calibri"/>
                <a:cs typeface="Calibri"/>
              </a:rPr>
              <a:t>common</a:t>
            </a:r>
            <a:r>
              <a:rPr sz="700" spc="500" dirty="0">
                <a:latin typeface="Calibri"/>
                <a:cs typeface="Calibri"/>
              </a:rPr>
              <a:t> </a:t>
            </a:r>
            <a:r>
              <a:rPr sz="700" spc="-10" dirty="0">
                <a:latin typeface="Calibri"/>
                <a:cs typeface="Calibri"/>
              </a:rPr>
              <a:t>instructional</a:t>
            </a:r>
            <a:r>
              <a:rPr sz="700" spc="30" dirty="0">
                <a:latin typeface="Calibri"/>
                <a:cs typeface="Calibri"/>
              </a:rPr>
              <a:t> </a:t>
            </a:r>
            <a:r>
              <a:rPr sz="700" spc="-10" dirty="0">
                <a:latin typeface="Calibri"/>
                <a:cs typeface="Calibri"/>
              </a:rPr>
              <a:t>frameworks,</a:t>
            </a:r>
            <a:r>
              <a:rPr sz="700" spc="30" dirty="0">
                <a:latin typeface="Calibri"/>
                <a:cs typeface="Calibri"/>
              </a:rPr>
              <a:t> </a:t>
            </a:r>
            <a:r>
              <a:rPr sz="700" dirty="0">
                <a:latin typeface="Calibri"/>
                <a:cs typeface="Calibri"/>
              </a:rPr>
              <a:t>and</a:t>
            </a:r>
            <a:r>
              <a:rPr sz="700" spc="30" dirty="0">
                <a:latin typeface="Calibri"/>
                <a:cs typeface="Calibri"/>
              </a:rPr>
              <a:t> </a:t>
            </a:r>
            <a:r>
              <a:rPr sz="700" spc="-10" dirty="0">
                <a:latin typeface="Calibri"/>
                <a:cs typeface="Calibri"/>
              </a:rPr>
              <a:t>utilize</a:t>
            </a:r>
            <a:r>
              <a:rPr sz="700" spc="30" dirty="0">
                <a:latin typeface="Calibri"/>
                <a:cs typeface="Calibri"/>
              </a:rPr>
              <a:t> </a:t>
            </a:r>
            <a:r>
              <a:rPr sz="700" spc="-10" dirty="0">
                <a:latin typeface="Calibri"/>
                <a:cs typeface="Calibri"/>
              </a:rPr>
              <a:t>data.</a:t>
            </a:r>
            <a:endParaRPr sz="700">
              <a:latin typeface="Calibri"/>
              <a:cs typeface="Calibri"/>
            </a:endParaRPr>
          </a:p>
          <a:p>
            <a:pPr>
              <a:spcBef>
                <a:spcPts val="25"/>
              </a:spcBef>
            </a:pPr>
            <a:endParaRPr sz="800">
              <a:latin typeface="Calibri"/>
              <a:cs typeface="Calibri"/>
            </a:endParaRPr>
          </a:p>
          <a:p>
            <a:pPr marL="85725"/>
            <a:r>
              <a:rPr sz="700" dirty="0">
                <a:latin typeface="Calibri"/>
                <a:cs typeface="Calibri"/>
              </a:rPr>
              <a:t>2A.</a:t>
            </a:r>
            <a:r>
              <a:rPr sz="700" spc="180" dirty="0">
                <a:latin typeface="Calibri"/>
                <a:cs typeface="Calibri"/>
              </a:rPr>
              <a:t> </a:t>
            </a:r>
            <a:r>
              <a:rPr sz="700" spc="-10" dirty="0">
                <a:latin typeface="Calibri"/>
                <a:cs typeface="Calibri"/>
              </a:rPr>
              <a:t>Implement</a:t>
            </a:r>
            <a:r>
              <a:rPr sz="700" spc="15" dirty="0">
                <a:latin typeface="Calibri"/>
                <a:cs typeface="Calibri"/>
              </a:rPr>
              <a:t> </a:t>
            </a:r>
            <a:r>
              <a:rPr sz="700" dirty="0">
                <a:latin typeface="Calibri"/>
                <a:cs typeface="Calibri"/>
              </a:rPr>
              <a:t>and</a:t>
            </a:r>
            <a:r>
              <a:rPr sz="700" spc="15" dirty="0">
                <a:latin typeface="Calibri"/>
                <a:cs typeface="Calibri"/>
              </a:rPr>
              <a:t> </a:t>
            </a:r>
            <a:r>
              <a:rPr sz="700" spc="-10" dirty="0">
                <a:latin typeface="Calibri"/>
                <a:cs typeface="Calibri"/>
              </a:rPr>
              <a:t>strengthen</a:t>
            </a:r>
            <a:r>
              <a:rPr sz="700" spc="15" dirty="0">
                <a:latin typeface="Calibri"/>
                <a:cs typeface="Calibri"/>
              </a:rPr>
              <a:t> </a:t>
            </a:r>
            <a:r>
              <a:rPr sz="700" dirty="0">
                <a:latin typeface="Calibri"/>
                <a:cs typeface="Calibri"/>
              </a:rPr>
              <a:t>all</a:t>
            </a:r>
            <a:r>
              <a:rPr sz="700" spc="15" dirty="0">
                <a:latin typeface="Calibri"/>
                <a:cs typeface="Calibri"/>
              </a:rPr>
              <a:t> </a:t>
            </a:r>
            <a:r>
              <a:rPr sz="700" dirty="0">
                <a:latin typeface="Calibri"/>
                <a:cs typeface="Calibri"/>
              </a:rPr>
              <a:t>IB</a:t>
            </a:r>
            <a:r>
              <a:rPr sz="700" spc="15" dirty="0">
                <a:latin typeface="Calibri"/>
                <a:cs typeface="Calibri"/>
              </a:rPr>
              <a:t> </a:t>
            </a:r>
            <a:r>
              <a:rPr sz="700" spc="-10" dirty="0">
                <a:latin typeface="Calibri"/>
                <a:cs typeface="Calibri"/>
              </a:rPr>
              <a:t>programmes</a:t>
            </a:r>
            <a:r>
              <a:rPr sz="700" spc="15" dirty="0">
                <a:latin typeface="Calibri"/>
                <a:cs typeface="Calibri"/>
              </a:rPr>
              <a:t> </a:t>
            </a:r>
            <a:r>
              <a:rPr sz="700" dirty="0">
                <a:latin typeface="Calibri"/>
                <a:cs typeface="Calibri"/>
              </a:rPr>
              <a:t>by</a:t>
            </a:r>
            <a:r>
              <a:rPr sz="700" spc="15" dirty="0">
                <a:latin typeface="Calibri"/>
                <a:cs typeface="Calibri"/>
              </a:rPr>
              <a:t> </a:t>
            </a:r>
            <a:r>
              <a:rPr sz="700" spc="-10" dirty="0">
                <a:latin typeface="Calibri"/>
                <a:cs typeface="Calibri"/>
              </a:rPr>
              <a:t>utilizing</a:t>
            </a:r>
            <a:r>
              <a:rPr sz="700" spc="15" dirty="0">
                <a:latin typeface="Calibri"/>
                <a:cs typeface="Calibri"/>
              </a:rPr>
              <a:t> </a:t>
            </a:r>
            <a:r>
              <a:rPr sz="700" dirty="0">
                <a:latin typeface="Calibri"/>
                <a:cs typeface="Calibri"/>
              </a:rPr>
              <a:t>IB</a:t>
            </a:r>
            <a:r>
              <a:rPr sz="700" spc="15" dirty="0">
                <a:latin typeface="Calibri"/>
                <a:cs typeface="Calibri"/>
              </a:rPr>
              <a:t> </a:t>
            </a:r>
            <a:r>
              <a:rPr sz="700" spc="-10" dirty="0">
                <a:latin typeface="Calibri"/>
                <a:cs typeface="Calibri"/>
              </a:rPr>
              <a:t>Programme</a:t>
            </a:r>
            <a:r>
              <a:rPr sz="700" spc="15" dirty="0">
                <a:latin typeface="Calibri"/>
                <a:cs typeface="Calibri"/>
              </a:rPr>
              <a:t> </a:t>
            </a:r>
            <a:r>
              <a:rPr sz="700" spc="-10" dirty="0">
                <a:latin typeface="Calibri"/>
                <a:cs typeface="Calibri"/>
              </a:rPr>
              <a:t>Development</a:t>
            </a:r>
            <a:r>
              <a:rPr sz="700" spc="15" dirty="0">
                <a:latin typeface="Calibri"/>
                <a:cs typeface="Calibri"/>
              </a:rPr>
              <a:t> </a:t>
            </a:r>
            <a:r>
              <a:rPr sz="700" spc="-10" dirty="0">
                <a:latin typeface="Calibri"/>
                <a:cs typeface="Calibri"/>
              </a:rPr>
              <a:t>Plans.</a:t>
            </a:r>
            <a:endParaRPr sz="700">
              <a:latin typeface="Calibri"/>
              <a:cs typeface="Calibri"/>
            </a:endParaRPr>
          </a:p>
          <a:p>
            <a:pPr marL="85725" marR="167005"/>
            <a:r>
              <a:rPr sz="700" dirty="0">
                <a:latin typeface="Calibri"/>
                <a:cs typeface="Calibri"/>
              </a:rPr>
              <a:t>2B.</a:t>
            </a:r>
            <a:r>
              <a:rPr sz="700" spc="155" dirty="0">
                <a:latin typeface="Calibri"/>
                <a:cs typeface="Calibri"/>
              </a:rPr>
              <a:t> </a:t>
            </a:r>
            <a:r>
              <a:rPr sz="700" spc="-10" dirty="0">
                <a:latin typeface="Calibri"/>
                <a:cs typeface="Calibri"/>
              </a:rPr>
              <a:t>Increase</a:t>
            </a:r>
            <a:r>
              <a:rPr sz="700" spc="5" dirty="0">
                <a:latin typeface="Calibri"/>
                <a:cs typeface="Calibri"/>
              </a:rPr>
              <a:t> </a:t>
            </a:r>
            <a:r>
              <a:rPr sz="700" spc="-10" dirty="0">
                <a:latin typeface="Calibri"/>
                <a:cs typeface="Calibri"/>
              </a:rPr>
              <a:t>minority,</a:t>
            </a:r>
            <a:r>
              <a:rPr sz="700" spc="5" dirty="0">
                <a:latin typeface="Calibri"/>
                <a:cs typeface="Calibri"/>
              </a:rPr>
              <a:t> </a:t>
            </a:r>
            <a:r>
              <a:rPr sz="700" dirty="0">
                <a:latin typeface="Calibri"/>
                <a:cs typeface="Calibri"/>
              </a:rPr>
              <a:t>ELL,</a:t>
            </a:r>
            <a:r>
              <a:rPr sz="700" spc="5" dirty="0">
                <a:latin typeface="Calibri"/>
                <a:cs typeface="Calibri"/>
              </a:rPr>
              <a:t> </a:t>
            </a:r>
            <a:r>
              <a:rPr sz="700" dirty="0">
                <a:latin typeface="Calibri"/>
                <a:cs typeface="Calibri"/>
              </a:rPr>
              <a:t>SWD</a:t>
            </a:r>
            <a:r>
              <a:rPr sz="700" spc="5" dirty="0">
                <a:latin typeface="Calibri"/>
                <a:cs typeface="Calibri"/>
              </a:rPr>
              <a:t> </a:t>
            </a:r>
            <a:r>
              <a:rPr sz="700" spc="-10" dirty="0">
                <a:latin typeface="Calibri"/>
                <a:cs typeface="Calibri"/>
              </a:rPr>
              <a:t>participation</a:t>
            </a:r>
            <a:r>
              <a:rPr sz="700" spc="5" dirty="0">
                <a:latin typeface="Calibri"/>
                <a:cs typeface="Calibri"/>
              </a:rPr>
              <a:t> </a:t>
            </a:r>
            <a:r>
              <a:rPr sz="700" dirty="0">
                <a:latin typeface="Calibri"/>
                <a:cs typeface="Calibri"/>
              </a:rPr>
              <a:t>in</a:t>
            </a:r>
            <a:r>
              <a:rPr sz="700" spc="5" dirty="0">
                <a:latin typeface="Calibri"/>
                <a:cs typeface="Calibri"/>
              </a:rPr>
              <a:t> </a:t>
            </a:r>
            <a:r>
              <a:rPr sz="700" dirty="0">
                <a:latin typeface="Calibri"/>
                <a:cs typeface="Calibri"/>
              </a:rPr>
              <a:t>the</a:t>
            </a:r>
            <a:r>
              <a:rPr sz="700" spc="5" dirty="0">
                <a:latin typeface="Calibri"/>
                <a:cs typeface="Calibri"/>
              </a:rPr>
              <a:t> </a:t>
            </a:r>
            <a:r>
              <a:rPr sz="700" spc="-10" dirty="0">
                <a:latin typeface="Calibri"/>
                <a:cs typeface="Calibri"/>
              </a:rPr>
              <a:t>DP/CP</a:t>
            </a:r>
            <a:r>
              <a:rPr sz="700" spc="5" dirty="0">
                <a:latin typeface="Calibri"/>
                <a:cs typeface="Calibri"/>
              </a:rPr>
              <a:t> </a:t>
            </a:r>
            <a:r>
              <a:rPr sz="700" spc="-10" dirty="0">
                <a:latin typeface="Calibri"/>
                <a:cs typeface="Calibri"/>
              </a:rPr>
              <a:t>program</a:t>
            </a:r>
            <a:r>
              <a:rPr sz="700" spc="5" dirty="0">
                <a:latin typeface="Calibri"/>
                <a:cs typeface="Calibri"/>
              </a:rPr>
              <a:t> </a:t>
            </a:r>
            <a:r>
              <a:rPr sz="700" spc="-10" dirty="0">
                <a:latin typeface="Calibri"/>
                <a:cs typeface="Calibri"/>
              </a:rPr>
              <a:t>through</a:t>
            </a:r>
            <a:r>
              <a:rPr sz="700" spc="5" dirty="0">
                <a:latin typeface="Calibri"/>
                <a:cs typeface="Calibri"/>
              </a:rPr>
              <a:t> </a:t>
            </a:r>
            <a:r>
              <a:rPr sz="700" dirty="0">
                <a:latin typeface="Calibri"/>
                <a:cs typeface="Calibri"/>
              </a:rPr>
              <a:t>early</a:t>
            </a:r>
            <a:r>
              <a:rPr sz="700" spc="5" dirty="0">
                <a:latin typeface="Calibri"/>
                <a:cs typeface="Calibri"/>
              </a:rPr>
              <a:t> </a:t>
            </a:r>
            <a:r>
              <a:rPr sz="700" spc="-10" dirty="0">
                <a:latin typeface="Calibri"/>
                <a:cs typeface="Calibri"/>
              </a:rPr>
              <a:t>identification</a:t>
            </a:r>
            <a:r>
              <a:rPr sz="700" spc="5" dirty="0">
                <a:latin typeface="Calibri"/>
                <a:cs typeface="Calibri"/>
              </a:rPr>
              <a:t> </a:t>
            </a:r>
            <a:r>
              <a:rPr sz="700" dirty="0">
                <a:latin typeface="Calibri"/>
                <a:cs typeface="Calibri"/>
              </a:rPr>
              <a:t>of</a:t>
            </a:r>
            <a:r>
              <a:rPr sz="700" spc="5" dirty="0">
                <a:latin typeface="Calibri"/>
                <a:cs typeface="Calibri"/>
              </a:rPr>
              <a:t> </a:t>
            </a:r>
            <a:r>
              <a:rPr sz="700" spc="-10" dirty="0">
                <a:latin typeface="Calibri"/>
                <a:cs typeface="Calibri"/>
              </a:rPr>
              <a:t>rising</a:t>
            </a:r>
            <a:r>
              <a:rPr sz="700" spc="500" dirty="0">
                <a:latin typeface="Calibri"/>
                <a:cs typeface="Calibri"/>
              </a:rPr>
              <a:t> </a:t>
            </a:r>
            <a:r>
              <a:rPr sz="700" dirty="0">
                <a:latin typeface="Calibri"/>
                <a:cs typeface="Calibri"/>
              </a:rPr>
              <a:t>9th</a:t>
            </a:r>
            <a:r>
              <a:rPr sz="700" spc="-20" dirty="0">
                <a:latin typeface="Calibri"/>
                <a:cs typeface="Calibri"/>
              </a:rPr>
              <a:t> </a:t>
            </a:r>
            <a:r>
              <a:rPr sz="700" dirty="0">
                <a:latin typeface="Calibri"/>
                <a:cs typeface="Calibri"/>
              </a:rPr>
              <a:t>grade</a:t>
            </a:r>
            <a:r>
              <a:rPr sz="700" spc="-20" dirty="0">
                <a:latin typeface="Calibri"/>
                <a:cs typeface="Calibri"/>
              </a:rPr>
              <a:t> </a:t>
            </a:r>
            <a:r>
              <a:rPr sz="700" spc="-10" dirty="0">
                <a:latin typeface="Calibri"/>
                <a:cs typeface="Calibri"/>
              </a:rPr>
              <a:t>students</a:t>
            </a:r>
            <a:endParaRPr sz="700">
              <a:latin typeface="Calibri"/>
              <a:cs typeface="Calibri"/>
            </a:endParaRPr>
          </a:p>
          <a:p>
            <a:pPr>
              <a:spcBef>
                <a:spcPts val="20"/>
              </a:spcBef>
            </a:pPr>
            <a:endParaRPr sz="800">
              <a:latin typeface="Calibri"/>
              <a:cs typeface="Calibri"/>
            </a:endParaRPr>
          </a:p>
          <a:p>
            <a:pPr marL="85725"/>
            <a:r>
              <a:rPr sz="700" dirty="0">
                <a:latin typeface="Calibri"/>
                <a:cs typeface="Calibri"/>
              </a:rPr>
              <a:t>3A</a:t>
            </a:r>
            <a:r>
              <a:rPr sz="700" b="1" dirty="0">
                <a:latin typeface="Calibri"/>
                <a:cs typeface="Calibri"/>
              </a:rPr>
              <a:t>.</a:t>
            </a:r>
            <a:r>
              <a:rPr sz="700" b="1" spc="180" dirty="0">
                <a:latin typeface="Calibri"/>
                <a:cs typeface="Calibri"/>
              </a:rPr>
              <a:t> </a:t>
            </a:r>
            <a:r>
              <a:rPr sz="700" spc="-10" dirty="0">
                <a:latin typeface="Calibri"/>
                <a:cs typeface="Calibri"/>
              </a:rPr>
              <a:t>Utilize</a:t>
            </a:r>
            <a:r>
              <a:rPr sz="700" spc="10" dirty="0">
                <a:latin typeface="Calibri"/>
                <a:cs typeface="Calibri"/>
              </a:rPr>
              <a:t> </a:t>
            </a:r>
            <a:r>
              <a:rPr sz="700" dirty="0">
                <a:latin typeface="Calibri"/>
                <a:cs typeface="Calibri"/>
              </a:rPr>
              <a:t>all</a:t>
            </a:r>
            <a:r>
              <a:rPr sz="700" spc="10" dirty="0">
                <a:latin typeface="Calibri"/>
                <a:cs typeface="Calibri"/>
              </a:rPr>
              <a:t> </a:t>
            </a:r>
            <a:r>
              <a:rPr sz="700" spc="-10" dirty="0">
                <a:latin typeface="Calibri"/>
                <a:cs typeface="Calibri"/>
              </a:rPr>
              <a:t>student</a:t>
            </a:r>
            <a:r>
              <a:rPr sz="700" spc="10" dirty="0">
                <a:latin typeface="Calibri"/>
                <a:cs typeface="Calibri"/>
              </a:rPr>
              <a:t> </a:t>
            </a:r>
            <a:r>
              <a:rPr sz="700" spc="-10" dirty="0">
                <a:latin typeface="Calibri"/>
                <a:cs typeface="Calibri"/>
              </a:rPr>
              <a:t>performance</a:t>
            </a:r>
            <a:r>
              <a:rPr sz="700" spc="15" dirty="0">
                <a:latin typeface="Calibri"/>
                <a:cs typeface="Calibri"/>
              </a:rPr>
              <a:t> </a:t>
            </a:r>
            <a:r>
              <a:rPr sz="700" dirty="0">
                <a:latin typeface="Calibri"/>
                <a:cs typeface="Calibri"/>
              </a:rPr>
              <a:t>data</a:t>
            </a:r>
            <a:r>
              <a:rPr sz="700" spc="10" dirty="0">
                <a:latin typeface="Calibri"/>
                <a:cs typeface="Calibri"/>
              </a:rPr>
              <a:t> </a:t>
            </a:r>
            <a:r>
              <a:rPr sz="700" dirty="0">
                <a:latin typeface="Calibri"/>
                <a:cs typeface="Calibri"/>
              </a:rPr>
              <a:t>to</a:t>
            </a:r>
            <a:r>
              <a:rPr sz="700" spc="10" dirty="0">
                <a:latin typeface="Calibri"/>
                <a:cs typeface="Calibri"/>
              </a:rPr>
              <a:t> </a:t>
            </a:r>
            <a:r>
              <a:rPr sz="700" spc="-10" dirty="0">
                <a:latin typeface="Calibri"/>
                <a:cs typeface="Calibri"/>
              </a:rPr>
              <a:t>inform</a:t>
            </a:r>
            <a:r>
              <a:rPr sz="700" spc="10" dirty="0">
                <a:latin typeface="Calibri"/>
                <a:cs typeface="Calibri"/>
              </a:rPr>
              <a:t> </a:t>
            </a:r>
            <a:r>
              <a:rPr sz="700" spc="-10" dirty="0">
                <a:latin typeface="Calibri"/>
                <a:cs typeface="Calibri"/>
              </a:rPr>
              <a:t>enrichment</a:t>
            </a:r>
            <a:r>
              <a:rPr sz="700" spc="10"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remediation</a:t>
            </a:r>
            <a:r>
              <a:rPr sz="700" spc="15" dirty="0">
                <a:latin typeface="Calibri"/>
                <a:cs typeface="Calibri"/>
              </a:rPr>
              <a:t> </a:t>
            </a:r>
            <a:r>
              <a:rPr sz="700" spc="-10" dirty="0">
                <a:latin typeface="Calibri"/>
                <a:cs typeface="Calibri"/>
              </a:rPr>
              <a:t>opportunities.</a:t>
            </a:r>
            <a:endParaRPr sz="700">
              <a:latin typeface="Calibri"/>
              <a:cs typeface="Calibri"/>
            </a:endParaRPr>
          </a:p>
          <a:p>
            <a:pPr marL="85725" marR="353060"/>
            <a:r>
              <a:rPr sz="700" dirty="0">
                <a:latin typeface="Calibri"/>
                <a:cs typeface="Calibri"/>
              </a:rPr>
              <a:t>3B.</a:t>
            </a:r>
            <a:r>
              <a:rPr sz="700" spc="165" dirty="0">
                <a:latin typeface="Calibri"/>
                <a:cs typeface="Calibri"/>
              </a:rPr>
              <a:t> </a:t>
            </a:r>
            <a:r>
              <a:rPr sz="700" spc="-10" dirty="0">
                <a:latin typeface="Calibri"/>
                <a:cs typeface="Calibri"/>
              </a:rPr>
              <a:t>Utilize</a:t>
            </a:r>
            <a:r>
              <a:rPr sz="700" dirty="0">
                <a:latin typeface="Calibri"/>
                <a:cs typeface="Calibri"/>
              </a:rPr>
              <a:t> </a:t>
            </a:r>
            <a:r>
              <a:rPr sz="700" spc="-10" dirty="0">
                <a:latin typeface="Calibri"/>
                <a:cs typeface="Calibri"/>
              </a:rPr>
              <a:t>APSGraphs</a:t>
            </a:r>
            <a:r>
              <a:rPr sz="700" spc="5" dirty="0">
                <a:latin typeface="Calibri"/>
                <a:cs typeface="Calibri"/>
              </a:rPr>
              <a:t> </a:t>
            </a:r>
            <a:r>
              <a:rPr sz="700" dirty="0">
                <a:latin typeface="Calibri"/>
                <a:cs typeface="Calibri"/>
              </a:rPr>
              <a:t>to analyze</a:t>
            </a:r>
            <a:r>
              <a:rPr sz="700" spc="5" dirty="0">
                <a:latin typeface="Calibri"/>
                <a:cs typeface="Calibri"/>
              </a:rPr>
              <a:t> </a:t>
            </a:r>
            <a:r>
              <a:rPr sz="700" dirty="0">
                <a:latin typeface="Calibri"/>
                <a:cs typeface="Calibri"/>
              </a:rPr>
              <a:t>cohort</a:t>
            </a:r>
            <a:r>
              <a:rPr sz="700" spc="5" dirty="0">
                <a:latin typeface="Calibri"/>
                <a:cs typeface="Calibri"/>
              </a:rPr>
              <a:t> </a:t>
            </a:r>
            <a:r>
              <a:rPr sz="700" dirty="0">
                <a:latin typeface="Calibri"/>
                <a:cs typeface="Calibri"/>
              </a:rPr>
              <a:t>data. </a:t>
            </a:r>
            <a:r>
              <a:rPr sz="700" spc="-10" dirty="0">
                <a:latin typeface="Calibri"/>
                <a:cs typeface="Calibri"/>
              </a:rPr>
              <a:t>Counselor</a:t>
            </a:r>
            <a:r>
              <a:rPr sz="700" spc="5" dirty="0">
                <a:latin typeface="Calibri"/>
                <a:cs typeface="Calibri"/>
              </a:rPr>
              <a:t> </a:t>
            </a:r>
            <a:r>
              <a:rPr sz="700" dirty="0">
                <a:latin typeface="Calibri"/>
                <a:cs typeface="Calibri"/>
              </a:rPr>
              <a:t>review </a:t>
            </a:r>
            <a:r>
              <a:rPr sz="700" spc="-10" dirty="0">
                <a:latin typeface="Calibri"/>
                <a:cs typeface="Calibri"/>
              </a:rPr>
              <a:t>credits</a:t>
            </a:r>
            <a:r>
              <a:rPr sz="700" spc="5" dirty="0">
                <a:latin typeface="Calibri"/>
                <a:cs typeface="Calibri"/>
              </a:rPr>
              <a:t> </a:t>
            </a:r>
            <a:r>
              <a:rPr sz="700" dirty="0">
                <a:latin typeface="Calibri"/>
                <a:cs typeface="Calibri"/>
              </a:rPr>
              <a:t>and </a:t>
            </a:r>
            <a:r>
              <a:rPr sz="700" spc="-10" dirty="0">
                <a:latin typeface="Calibri"/>
                <a:cs typeface="Calibri"/>
              </a:rPr>
              <a:t>schedule</a:t>
            </a:r>
            <a:r>
              <a:rPr sz="700" spc="5" dirty="0">
                <a:latin typeface="Calibri"/>
                <a:cs typeface="Calibri"/>
              </a:rPr>
              <a:t> </a:t>
            </a:r>
            <a:r>
              <a:rPr sz="700" spc="-10" dirty="0">
                <a:latin typeface="Calibri"/>
                <a:cs typeface="Calibri"/>
              </a:rPr>
              <a:t>students</a:t>
            </a:r>
            <a:r>
              <a:rPr sz="700" spc="5" dirty="0">
                <a:latin typeface="Calibri"/>
                <a:cs typeface="Calibri"/>
              </a:rPr>
              <a:t> </a:t>
            </a:r>
            <a:r>
              <a:rPr sz="700" spc="-20" dirty="0">
                <a:latin typeface="Calibri"/>
                <a:cs typeface="Calibri"/>
              </a:rPr>
              <a:t>with</a:t>
            </a:r>
            <a:r>
              <a:rPr sz="700" spc="500" dirty="0">
                <a:latin typeface="Calibri"/>
                <a:cs typeface="Calibri"/>
              </a:rPr>
              <a:t> </a:t>
            </a:r>
            <a:r>
              <a:rPr sz="700" spc="-10" dirty="0">
                <a:latin typeface="Calibri"/>
                <a:cs typeface="Calibri"/>
              </a:rPr>
              <a:t>courses</a:t>
            </a:r>
            <a:r>
              <a:rPr sz="700" spc="5" dirty="0">
                <a:latin typeface="Calibri"/>
                <a:cs typeface="Calibri"/>
              </a:rPr>
              <a:t> </a:t>
            </a:r>
            <a:r>
              <a:rPr sz="700" dirty="0">
                <a:latin typeface="Calibri"/>
                <a:cs typeface="Calibri"/>
              </a:rPr>
              <a:t>needed</a:t>
            </a:r>
            <a:r>
              <a:rPr sz="700" spc="5" dirty="0">
                <a:latin typeface="Calibri"/>
                <a:cs typeface="Calibri"/>
              </a:rPr>
              <a:t> </a:t>
            </a:r>
            <a:r>
              <a:rPr sz="700" dirty="0">
                <a:latin typeface="Calibri"/>
                <a:cs typeface="Calibri"/>
              </a:rPr>
              <a:t>and</a:t>
            </a:r>
            <a:r>
              <a:rPr sz="700" spc="5" dirty="0">
                <a:latin typeface="Calibri"/>
                <a:cs typeface="Calibri"/>
              </a:rPr>
              <a:t> </a:t>
            </a:r>
            <a:r>
              <a:rPr sz="700" dirty="0">
                <a:latin typeface="Calibri"/>
                <a:cs typeface="Calibri"/>
              </a:rPr>
              <a:t>classes</a:t>
            </a:r>
            <a:r>
              <a:rPr sz="700" spc="5" dirty="0">
                <a:latin typeface="Calibri"/>
                <a:cs typeface="Calibri"/>
              </a:rPr>
              <a:t> </a:t>
            </a:r>
            <a:r>
              <a:rPr sz="700" dirty="0">
                <a:latin typeface="Calibri"/>
                <a:cs typeface="Calibri"/>
              </a:rPr>
              <a:t>for</a:t>
            </a:r>
            <a:r>
              <a:rPr sz="700" spc="5" dirty="0">
                <a:latin typeface="Calibri"/>
                <a:cs typeface="Calibri"/>
              </a:rPr>
              <a:t> </a:t>
            </a:r>
            <a:r>
              <a:rPr sz="700" spc="-10" dirty="0">
                <a:latin typeface="Calibri"/>
                <a:cs typeface="Calibri"/>
              </a:rPr>
              <a:t>pathway</a:t>
            </a:r>
            <a:r>
              <a:rPr sz="700" spc="5" dirty="0">
                <a:latin typeface="Calibri"/>
                <a:cs typeface="Calibri"/>
              </a:rPr>
              <a:t> </a:t>
            </a:r>
            <a:r>
              <a:rPr sz="700" spc="-10" dirty="0">
                <a:latin typeface="Calibri"/>
                <a:cs typeface="Calibri"/>
              </a:rPr>
              <a:t>completion.</a:t>
            </a:r>
            <a:r>
              <a:rPr sz="700" spc="5" dirty="0">
                <a:latin typeface="Calibri"/>
                <a:cs typeface="Calibri"/>
              </a:rPr>
              <a:t> </a:t>
            </a:r>
            <a:r>
              <a:rPr sz="700" spc="-10" dirty="0">
                <a:latin typeface="Calibri"/>
                <a:cs typeface="Calibri"/>
              </a:rPr>
              <a:t>Counselors</a:t>
            </a:r>
            <a:r>
              <a:rPr sz="700" spc="5" dirty="0">
                <a:latin typeface="Calibri"/>
                <a:cs typeface="Calibri"/>
              </a:rPr>
              <a:t> </a:t>
            </a:r>
            <a:r>
              <a:rPr sz="700" spc="-10" dirty="0">
                <a:latin typeface="Calibri"/>
                <a:cs typeface="Calibri"/>
              </a:rPr>
              <a:t>perform</a:t>
            </a:r>
            <a:r>
              <a:rPr sz="700" spc="5" dirty="0">
                <a:latin typeface="Calibri"/>
                <a:cs typeface="Calibri"/>
              </a:rPr>
              <a:t> </a:t>
            </a:r>
            <a:r>
              <a:rPr sz="700" spc="-10" dirty="0">
                <a:latin typeface="Calibri"/>
                <a:cs typeface="Calibri"/>
              </a:rPr>
              <a:t>quarterly</a:t>
            </a:r>
            <a:r>
              <a:rPr sz="700" spc="5" dirty="0">
                <a:latin typeface="Calibri"/>
                <a:cs typeface="Calibri"/>
              </a:rPr>
              <a:t> </a:t>
            </a:r>
            <a:r>
              <a:rPr sz="700" dirty="0">
                <a:latin typeface="Calibri"/>
                <a:cs typeface="Calibri"/>
              </a:rPr>
              <a:t>cohort</a:t>
            </a:r>
            <a:r>
              <a:rPr sz="700" spc="10" dirty="0">
                <a:latin typeface="Calibri"/>
                <a:cs typeface="Calibri"/>
              </a:rPr>
              <a:t> </a:t>
            </a:r>
            <a:r>
              <a:rPr sz="700" spc="-10" dirty="0">
                <a:latin typeface="Calibri"/>
                <a:cs typeface="Calibri"/>
              </a:rPr>
              <a:t>updates</a:t>
            </a:r>
            <a:endParaRPr sz="700">
              <a:latin typeface="Calibri"/>
              <a:cs typeface="Calibri"/>
            </a:endParaRPr>
          </a:p>
        </p:txBody>
      </p:sp>
      <p:sp>
        <p:nvSpPr>
          <p:cNvPr id="4" name="object 4"/>
          <p:cNvSpPr txBox="1"/>
          <p:nvPr/>
        </p:nvSpPr>
        <p:spPr>
          <a:xfrm>
            <a:off x="6183351" y="3630925"/>
            <a:ext cx="4003675" cy="788677"/>
          </a:xfrm>
          <a:prstGeom prst="rect">
            <a:avLst/>
          </a:prstGeom>
          <a:solidFill>
            <a:srgbClr val="DDEAF6"/>
          </a:solidFill>
        </p:spPr>
        <p:txBody>
          <a:bodyPr vert="horz" wrap="square" lIns="0" tIns="34290" rIns="0" bIns="0" rtlCol="0">
            <a:spAutoFit/>
          </a:bodyPr>
          <a:lstStyle/>
          <a:p>
            <a:pPr marL="85725" marR="142875">
              <a:spcBef>
                <a:spcPts val="270"/>
              </a:spcBef>
            </a:pPr>
            <a:r>
              <a:rPr sz="700" dirty="0">
                <a:latin typeface="Calibri"/>
                <a:cs typeface="Calibri"/>
              </a:rPr>
              <a:t>4A</a:t>
            </a:r>
            <a:r>
              <a:rPr sz="700" b="1" dirty="0">
                <a:latin typeface="Calibri"/>
                <a:cs typeface="Calibri"/>
              </a:rPr>
              <a:t>.</a:t>
            </a:r>
            <a:r>
              <a:rPr sz="700" b="1" spc="-5" dirty="0">
                <a:latin typeface="Calibri"/>
                <a:cs typeface="Calibri"/>
              </a:rPr>
              <a:t> </a:t>
            </a:r>
            <a:r>
              <a:rPr sz="700" dirty="0">
                <a:latin typeface="Calibri"/>
                <a:cs typeface="Calibri"/>
              </a:rPr>
              <a:t>Care</a:t>
            </a:r>
            <a:r>
              <a:rPr sz="700" spc="-5" dirty="0">
                <a:latin typeface="Calibri"/>
                <a:cs typeface="Calibri"/>
              </a:rPr>
              <a:t> </a:t>
            </a:r>
            <a:r>
              <a:rPr sz="700" spc="-20" dirty="0">
                <a:latin typeface="Calibri"/>
                <a:cs typeface="Calibri"/>
              </a:rPr>
              <a:t>Team</a:t>
            </a:r>
            <a:r>
              <a:rPr sz="700" spc="-5" dirty="0">
                <a:latin typeface="Calibri"/>
                <a:cs typeface="Calibri"/>
              </a:rPr>
              <a:t> </a:t>
            </a:r>
            <a:r>
              <a:rPr sz="700" dirty="0">
                <a:latin typeface="Calibri"/>
                <a:cs typeface="Calibri"/>
              </a:rPr>
              <a:t>and</a:t>
            </a:r>
            <a:r>
              <a:rPr sz="700" spc="-5" dirty="0">
                <a:latin typeface="Calibri"/>
                <a:cs typeface="Calibri"/>
              </a:rPr>
              <a:t> </a:t>
            </a:r>
            <a:r>
              <a:rPr sz="700" dirty="0">
                <a:latin typeface="Calibri"/>
                <a:cs typeface="Calibri"/>
              </a:rPr>
              <a:t>CIS</a:t>
            </a:r>
            <a:r>
              <a:rPr sz="700" spc="-5" dirty="0">
                <a:latin typeface="Calibri"/>
                <a:cs typeface="Calibri"/>
              </a:rPr>
              <a:t> </a:t>
            </a:r>
            <a:r>
              <a:rPr sz="700" dirty="0">
                <a:latin typeface="Calibri"/>
                <a:cs typeface="Calibri"/>
              </a:rPr>
              <a:t>will work</a:t>
            </a:r>
            <a:r>
              <a:rPr sz="700" spc="-5" dirty="0">
                <a:latin typeface="Calibri"/>
                <a:cs typeface="Calibri"/>
              </a:rPr>
              <a:t> </a:t>
            </a:r>
            <a:r>
              <a:rPr sz="700" dirty="0">
                <a:latin typeface="Calibri"/>
                <a:cs typeface="Calibri"/>
              </a:rPr>
              <a:t>with</a:t>
            </a:r>
            <a:r>
              <a:rPr sz="700" spc="-5" dirty="0">
                <a:latin typeface="Calibri"/>
                <a:cs typeface="Calibri"/>
              </a:rPr>
              <a:t> </a:t>
            </a:r>
            <a:r>
              <a:rPr sz="700" spc="-10" dirty="0">
                <a:latin typeface="Calibri"/>
                <a:cs typeface="Calibri"/>
              </a:rPr>
              <a:t>students</a:t>
            </a:r>
            <a:r>
              <a:rPr sz="700" spc="-5" dirty="0">
                <a:latin typeface="Calibri"/>
                <a:cs typeface="Calibri"/>
              </a:rPr>
              <a:t> </a:t>
            </a:r>
            <a:r>
              <a:rPr sz="700" dirty="0">
                <a:latin typeface="Calibri"/>
                <a:cs typeface="Calibri"/>
              </a:rPr>
              <a:t>who</a:t>
            </a:r>
            <a:r>
              <a:rPr sz="700" spc="-5" dirty="0">
                <a:latin typeface="Calibri"/>
                <a:cs typeface="Calibri"/>
              </a:rPr>
              <a:t> </a:t>
            </a:r>
            <a:r>
              <a:rPr sz="700" dirty="0">
                <a:latin typeface="Calibri"/>
                <a:cs typeface="Calibri"/>
              </a:rPr>
              <a:t>have </a:t>
            </a:r>
            <a:r>
              <a:rPr sz="700" spc="-10" dirty="0">
                <a:latin typeface="Calibri"/>
                <a:cs typeface="Calibri"/>
              </a:rPr>
              <a:t>consistent</a:t>
            </a:r>
            <a:r>
              <a:rPr sz="700" spc="-5" dirty="0">
                <a:latin typeface="Calibri"/>
                <a:cs typeface="Calibri"/>
              </a:rPr>
              <a:t> </a:t>
            </a:r>
            <a:r>
              <a:rPr sz="700" spc="-10" dirty="0">
                <a:latin typeface="Calibri"/>
                <a:cs typeface="Calibri"/>
              </a:rPr>
              <a:t>attendance</a:t>
            </a:r>
            <a:r>
              <a:rPr sz="700" spc="-5" dirty="0">
                <a:latin typeface="Calibri"/>
                <a:cs typeface="Calibri"/>
              </a:rPr>
              <a:t> </a:t>
            </a:r>
            <a:r>
              <a:rPr sz="700" dirty="0">
                <a:latin typeface="Calibri"/>
                <a:cs typeface="Calibri"/>
              </a:rPr>
              <a:t>and</a:t>
            </a:r>
            <a:r>
              <a:rPr sz="700" spc="-5" dirty="0">
                <a:latin typeface="Calibri"/>
                <a:cs typeface="Calibri"/>
              </a:rPr>
              <a:t> </a:t>
            </a:r>
            <a:r>
              <a:rPr sz="700" spc="-10" dirty="0">
                <a:latin typeface="Calibri"/>
                <a:cs typeface="Calibri"/>
              </a:rPr>
              <a:t>discipline</a:t>
            </a:r>
            <a:r>
              <a:rPr sz="700" spc="-5" dirty="0">
                <a:latin typeface="Calibri"/>
                <a:cs typeface="Calibri"/>
              </a:rPr>
              <a:t> </a:t>
            </a:r>
            <a:r>
              <a:rPr sz="700" dirty="0">
                <a:latin typeface="Calibri"/>
                <a:cs typeface="Calibri"/>
              </a:rPr>
              <a:t>issues </a:t>
            </a:r>
            <a:r>
              <a:rPr sz="700" spc="-25" dirty="0">
                <a:latin typeface="Calibri"/>
                <a:cs typeface="Calibri"/>
              </a:rPr>
              <a:t>to</a:t>
            </a:r>
            <a:r>
              <a:rPr sz="700" spc="500" dirty="0">
                <a:latin typeface="Calibri"/>
                <a:cs typeface="Calibri"/>
              </a:rPr>
              <a:t> </a:t>
            </a:r>
            <a:r>
              <a:rPr sz="700" dirty="0">
                <a:latin typeface="Calibri"/>
                <a:cs typeface="Calibri"/>
              </a:rPr>
              <a:t>assist</a:t>
            </a:r>
            <a:r>
              <a:rPr sz="700" spc="15" dirty="0">
                <a:latin typeface="Calibri"/>
                <a:cs typeface="Calibri"/>
              </a:rPr>
              <a:t> </a:t>
            </a:r>
            <a:r>
              <a:rPr sz="700" dirty="0">
                <a:latin typeface="Calibri"/>
                <a:cs typeface="Calibri"/>
              </a:rPr>
              <a:t>with</a:t>
            </a:r>
            <a:r>
              <a:rPr sz="700" spc="15" dirty="0">
                <a:latin typeface="Calibri"/>
                <a:cs typeface="Calibri"/>
              </a:rPr>
              <a:t> </a:t>
            </a:r>
            <a:r>
              <a:rPr sz="700" spc="-10" dirty="0">
                <a:latin typeface="Calibri"/>
                <a:cs typeface="Calibri"/>
              </a:rPr>
              <a:t>identifying</a:t>
            </a:r>
            <a:r>
              <a:rPr sz="700" spc="15" dirty="0">
                <a:latin typeface="Calibri"/>
                <a:cs typeface="Calibri"/>
              </a:rPr>
              <a:t> </a:t>
            </a:r>
            <a:r>
              <a:rPr sz="700" spc="-10" dirty="0">
                <a:latin typeface="Calibri"/>
                <a:cs typeface="Calibri"/>
              </a:rPr>
              <a:t>resources,</a:t>
            </a:r>
            <a:r>
              <a:rPr sz="700" spc="15" dirty="0">
                <a:latin typeface="Calibri"/>
                <a:cs typeface="Calibri"/>
              </a:rPr>
              <a:t> </a:t>
            </a:r>
            <a:r>
              <a:rPr sz="700" spc="-10" dirty="0">
                <a:latin typeface="Calibri"/>
                <a:cs typeface="Calibri"/>
              </a:rPr>
              <a:t>pathways,</a:t>
            </a:r>
            <a:r>
              <a:rPr sz="700" spc="15" dirty="0">
                <a:latin typeface="Calibri"/>
                <a:cs typeface="Calibri"/>
              </a:rPr>
              <a:t> </a:t>
            </a:r>
            <a:r>
              <a:rPr sz="700" dirty="0">
                <a:latin typeface="Calibri"/>
                <a:cs typeface="Calibri"/>
              </a:rPr>
              <a:t>and</a:t>
            </a:r>
            <a:r>
              <a:rPr sz="700" spc="15" dirty="0">
                <a:latin typeface="Calibri"/>
                <a:cs typeface="Calibri"/>
              </a:rPr>
              <a:t> </a:t>
            </a:r>
            <a:r>
              <a:rPr sz="700" spc="-10" dirty="0">
                <a:latin typeface="Calibri"/>
                <a:cs typeface="Calibri"/>
              </a:rPr>
              <a:t>organizations</a:t>
            </a:r>
            <a:r>
              <a:rPr sz="700" spc="15" dirty="0">
                <a:latin typeface="Calibri"/>
                <a:cs typeface="Calibri"/>
              </a:rPr>
              <a:t> </a:t>
            </a:r>
            <a:r>
              <a:rPr sz="700" dirty="0">
                <a:latin typeface="Calibri"/>
                <a:cs typeface="Calibri"/>
              </a:rPr>
              <a:t>to</a:t>
            </a:r>
            <a:r>
              <a:rPr sz="700" spc="15" dirty="0">
                <a:latin typeface="Calibri"/>
                <a:cs typeface="Calibri"/>
              </a:rPr>
              <a:t> </a:t>
            </a:r>
            <a:r>
              <a:rPr sz="700" spc="-10" dirty="0">
                <a:latin typeface="Calibri"/>
                <a:cs typeface="Calibri"/>
              </a:rPr>
              <a:t>increase</a:t>
            </a:r>
            <a:r>
              <a:rPr sz="700" spc="15" dirty="0">
                <a:latin typeface="Calibri"/>
                <a:cs typeface="Calibri"/>
              </a:rPr>
              <a:t> </a:t>
            </a:r>
            <a:r>
              <a:rPr sz="700" spc="-10" dirty="0">
                <a:latin typeface="Calibri"/>
                <a:cs typeface="Calibri"/>
              </a:rPr>
              <a:t>students’</a:t>
            </a:r>
            <a:r>
              <a:rPr sz="700" spc="15" dirty="0">
                <a:latin typeface="Calibri"/>
                <a:cs typeface="Calibri"/>
              </a:rPr>
              <a:t> </a:t>
            </a:r>
            <a:r>
              <a:rPr sz="700" dirty="0">
                <a:latin typeface="Calibri"/>
                <a:cs typeface="Calibri"/>
              </a:rPr>
              <a:t>social,</a:t>
            </a:r>
            <a:r>
              <a:rPr sz="700" spc="15" dirty="0">
                <a:latin typeface="Calibri"/>
                <a:cs typeface="Calibri"/>
              </a:rPr>
              <a:t> </a:t>
            </a:r>
            <a:r>
              <a:rPr sz="700" spc="-10" dirty="0">
                <a:latin typeface="Calibri"/>
                <a:cs typeface="Calibri"/>
              </a:rPr>
              <a:t>emotional</a:t>
            </a:r>
            <a:r>
              <a:rPr sz="700" spc="20" dirty="0">
                <a:latin typeface="Calibri"/>
                <a:cs typeface="Calibri"/>
              </a:rPr>
              <a:t> </a:t>
            </a:r>
            <a:r>
              <a:rPr sz="700" spc="-25" dirty="0">
                <a:latin typeface="Calibri"/>
                <a:cs typeface="Calibri"/>
              </a:rPr>
              <a:t>and</a:t>
            </a:r>
            <a:r>
              <a:rPr sz="700" spc="500" dirty="0">
                <a:latin typeface="Calibri"/>
                <a:cs typeface="Calibri"/>
              </a:rPr>
              <a:t> </a:t>
            </a:r>
            <a:r>
              <a:rPr sz="700" dirty="0">
                <a:latin typeface="Calibri"/>
                <a:cs typeface="Calibri"/>
              </a:rPr>
              <a:t>academic</a:t>
            </a:r>
            <a:r>
              <a:rPr sz="700" spc="-25" dirty="0">
                <a:latin typeface="Calibri"/>
                <a:cs typeface="Calibri"/>
              </a:rPr>
              <a:t> </a:t>
            </a:r>
            <a:r>
              <a:rPr sz="700" spc="-10" dirty="0">
                <a:latin typeface="Calibri"/>
                <a:cs typeface="Calibri"/>
              </a:rPr>
              <a:t>achievement.</a:t>
            </a:r>
            <a:endParaRPr sz="700">
              <a:latin typeface="Calibri"/>
              <a:cs typeface="Calibri"/>
            </a:endParaRPr>
          </a:p>
          <a:p>
            <a:pPr marL="85725"/>
            <a:r>
              <a:rPr sz="700" dirty="0">
                <a:latin typeface="Calibri"/>
                <a:cs typeface="Calibri"/>
              </a:rPr>
              <a:t>4B.</a:t>
            </a:r>
            <a:r>
              <a:rPr sz="700" spc="5" dirty="0">
                <a:latin typeface="Calibri"/>
                <a:cs typeface="Calibri"/>
              </a:rPr>
              <a:t> </a:t>
            </a:r>
            <a:r>
              <a:rPr sz="700" spc="-10" dirty="0">
                <a:latin typeface="Calibri"/>
                <a:cs typeface="Calibri"/>
              </a:rPr>
              <a:t>Implement</a:t>
            </a:r>
            <a:r>
              <a:rPr sz="700" spc="10" dirty="0">
                <a:latin typeface="Calibri"/>
                <a:cs typeface="Calibri"/>
              </a:rPr>
              <a:t> </a:t>
            </a:r>
            <a:r>
              <a:rPr sz="700" dirty="0">
                <a:latin typeface="Calibri"/>
                <a:cs typeface="Calibri"/>
              </a:rPr>
              <a:t>Social</a:t>
            </a:r>
            <a:r>
              <a:rPr sz="700" spc="10" dirty="0">
                <a:latin typeface="Calibri"/>
                <a:cs typeface="Calibri"/>
              </a:rPr>
              <a:t> </a:t>
            </a:r>
            <a:r>
              <a:rPr sz="700" spc="-10" dirty="0">
                <a:latin typeface="Calibri"/>
                <a:cs typeface="Calibri"/>
              </a:rPr>
              <a:t>Emotional</a:t>
            </a:r>
            <a:r>
              <a:rPr sz="700" spc="10" dirty="0">
                <a:latin typeface="Calibri"/>
                <a:cs typeface="Calibri"/>
              </a:rPr>
              <a:t> </a:t>
            </a:r>
            <a:r>
              <a:rPr sz="700" spc="-10" dirty="0">
                <a:latin typeface="Calibri"/>
                <a:cs typeface="Calibri"/>
              </a:rPr>
              <a:t>Learning</a:t>
            </a:r>
            <a:r>
              <a:rPr sz="700" spc="10" dirty="0">
                <a:latin typeface="Calibri"/>
                <a:cs typeface="Calibri"/>
              </a:rPr>
              <a:t> </a:t>
            </a:r>
            <a:r>
              <a:rPr sz="700" dirty="0">
                <a:latin typeface="Calibri"/>
                <a:cs typeface="Calibri"/>
              </a:rPr>
              <a:t>(SEL)</a:t>
            </a:r>
            <a:r>
              <a:rPr sz="700" spc="10" dirty="0">
                <a:latin typeface="Calibri"/>
                <a:cs typeface="Calibri"/>
              </a:rPr>
              <a:t> </a:t>
            </a:r>
            <a:r>
              <a:rPr sz="700" spc="-10" dirty="0">
                <a:latin typeface="Calibri"/>
                <a:cs typeface="Calibri"/>
              </a:rPr>
              <a:t>curriculum.</a:t>
            </a:r>
            <a:endParaRPr sz="700">
              <a:latin typeface="Calibri"/>
              <a:cs typeface="Calibri"/>
            </a:endParaRPr>
          </a:p>
          <a:p>
            <a:pPr marL="85725" marR="191135"/>
            <a:r>
              <a:rPr sz="700" dirty="0">
                <a:latin typeface="Calibri"/>
                <a:cs typeface="Calibri"/>
              </a:rPr>
              <a:t>4C.</a:t>
            </a:r>
            <a:r>
              <a:rPr sz="700" spc="-10" dirty="0">
                <a:latin typeface="Calibri"/>
                <a:cs typeface="Calibri"/>
              </a:rPr>
              <a:t> Parent</a:t>
            </a:r>
            <a:r>
              <a:rPr sz="700" spc="5" dirty="0">
                <a:latin typeface="Calibri"/>
                <a:cs typeface="Calibri"/>
              </a:rPr>
              <a:t> </a:t>
            </a:r>
            <a:r>
              <a:rPr sz="700" spc="-10" dirty="0">
                <a:latin typeface="Calibri"/>
                <a:cs typeface="Calibri"/>
              </a:rPr>
              <a:t>Miniversity,</a:t>
            </a:r>
            <a:r>
              <a:rPr sz="700" dirty="0">
                <a:latin typeface="Calibri"/>
                <a:cs typeface="Calibri"/>
              </a:rPr>
              <a:t> Grade</a:t>
            </a:r>
            <a:r>
              <a:rPr sz="700" spc="5" dirty="0">
                <a:latin typeface="Calibri"/>
                <a:cs typeface="Calibri"/>
              </a:rPr>
              <a:t> </a:t>
            </a:r>
            <a:r>
              <a:rPr sz="700" dirty="0">
                <a:latin typeface="Calibri"/>
                <a:cs typeface="Calibri"/>
              </a:rPr>
              <a:t>Level </a:t>
            </a:r>
            <a:r>
              <a:rPr sz="700" spc="-10" dirty="0">
                <a:latin typeface="Calibri"/>
                <a:cs typeface="Calibri"/>
              </a:rPr>
              <a:t>Meetings</a:t>
            </a:r>
            <a:r>
              <a:rPr sz="700" spc="5" dirty="0">
                <a:latin typeface="Calibri"/>
                <a:cs typeface="Calibri"/>
              </a:rPr>
              <a:t> </a:t>
            </a:r>
            <a:r>
              <a:rPr sz="700" dirty="0">
                <a:latin typeface="Calibri"/>
                <a:cs typeface="Calibri"/>
              </a:rPr>
              <a:t>and</a:t>
            </a:r>
            <a:r>
              <a:rPr sz="700" spc="5" dirty="0">
                <a:latin typeface="Calibri"/>
                <a:cs typeface="Calibri"/>
              </a:rPr>
              <a:t> </a:t>
            </a:r>
            <a:r>
              <a:rPr sz="700" spc="-10" dirty="0">
                <a:latin typeface="Calibri"/>
                <a:cs typeface="Calibri"/>
              </a:rPr>
              <a:t>Parent</a:t>
            </a:r>
            <a:r>
              <a:rPr sz="700" dirty="0">
                <a:latin typeface="Calibri"/>
                <a:cs typeface="Calibri"/>
              </a:rPr>
              <a:t> </a:t>
            </a:r>
            <a:r>
              <a:rPr sz="700" spc="-10" dirty="0">
                <a:latin typeface="Calibri"/>
                <a:cs typeface="Calibri"/>
              </a:rPr>
              <a:t>Townhalls</a:t>
            </a:r>
            <a:r>
              <a:rPr sz="700" spc="5" dirty="0">
                <a:latin typeface="Calibri"/>
                <a:cs typeface="Calibri"/>
              </a:rPr>
              <a:t> </a:t>
            </a:r>
            <a:r>
              <a:rPr sz="700" dirty="0">
                <a:latin typeface="Calibri"/>
                <a:cs typeface="Calibri"/>
              </a:rPr>
              <a:t>- </a:t>
            </a:r>
            <a:r>
              <a:rPr sz="700" spc="-10" dirty="0">
                <a:latin typeface="Calibri"/>
                <a:cs typeface="Calibri"/>
              </a:rPr>
              <a:t>Parent</a:t>
            </a:r>
            <a:r>
              <a:rPr sz="700" spc="5" dirty="0">
                <a:latin typeface="Calibri"/>
                <a:cs typeface="Calibri"/>
              </a:rPr>
              <a:t> </a:t>
            </a:r>
            <a:r>
              <a:rPr sz="700" spc="-10" dirty="0">
                <a:latin typeface="Calibri"/>
                <a:cs typeface="Calibri"/>
              </a:rPr>
              <a:t>sessions</a:t>
            </a:r>
            <a:r>
              <a:rPr sz="700" dirty="0">
                <a:latin typeface="Calibri"/>
                <a:cs typeface="Calibri"/>
              </a:rPr>
              <a:t> </a:t>
            </a:r>
            <a:r>
              <a:rPr sz="700" spc="-10" dirty="0">
                <a:latin typeface="Calibri"/>
                <a:cs typeface="Calibri"/>
              </a:rPr>
              <a:t>designed</a:t>
            </a:r>
            <a:r>
              <a:rPr sz="700" spc="5" dirty="0">
                <a:latin typeface="Calibri"/>
                <a:cs typeface="Calibri"/>
              </a:rPr>
              <a:t> </a:t>
            </a:r>
            <a:r>
              <a:rPr sz="700" dirty="0">
                <a:latin typeface="Calibri"/>
                <a:cs typeface="Calibri"/>
              </a:rPr>
              <a:t>to</a:t>
            </a:r>
            <a:r>
              <a:rPr sz="700" spc="5" dirty="0">
                <a:latin typeface="Calibri"/>
                <a:cs typeface="Calibri"/>
              </a:rPr>
              <a:t> </a:t>
            </a:r>
            <a:r>
              <a:rPr sz="700" spc="-10" dirty="0">
                <a:latin typeface="Calibri"/>
                <a:cs typeface="Calibri"/>
              </a:rPr>
              <a:t>inform</a:t>
            </a:r>
            <a:r>
              <a:rPr sz="700" spc="500" dirty="0">
                <a:latin typeface="Calibri"/>
                <a:cs typeface="Calibri"/>
              </a:rPr>
              <a:t> </a:t>
            </a:r>
            <a:r>
              <a:rPr sz="700" dirty="0">
                <a:latin typeface="Calibri"/>
                <a:cs typeface="Calibri"/>
              </a:rPr>
              <a:t>and </a:t>
            </a:r>
            <a:r>
              <a:rPr sz="700" spc="-10" dirty="0">
                <a:latin typeface="Calibri"/>
                <a:cs typeface="Calibri"/>
              </a:rPr>
              <a:t>engage</a:t>
            </a:r>
            <a:r>
              <a:rPr sz="700" dirty="0">
                <a:latin typeface="Calibri"/>
                <a:cs typeface="Calibri"/>
              </a:rPr>
              <a:t> </a:t>
            </a:r>
            <a:r>
              <a:rPr sz="700" spc="-10" dirty="0">
                <a:latin typeface="Calibri"/>
                <a:cs typeface="Calibri"/>
              </a:rPr>
              <a:t>parents</a:t>
            </a:r>
            <a:r>
              <a:rPr sz="700" dirty="0">
                <a:latin typeface="Calibri"/>
                <a:cs typeface="Calibri"/>
              </a:rPr>
              <a:t> in</a:t>
            </a:r>
            <a:r>
              <a:rPr sz="700" spc="5" dirty="0">
                <a:latin typeface="Calibri"/>
                <a:cs typeface="Calibri"/>
              </a:rPr>
              <a:t> </a:t>
            </a:r>
            <a:r>
              <a:rPr sz="700" dirty="0">
                <a:latin typeface="Calibri"/>
                <a:cs typeface="Calibri"/>
              </a:rPr>
              <a:t>their </a:t>
            </a:r>
            <a:r>
              <a:rPr sz="700" spc="-10" dirty="0">
                <a:latin typeface="Calibri"/>
                <a:cs typeface="Calibri"/>
              </a:rPr>
              <a:t>students’</a:t>
            </a:r>
            <a:r>
              <a:rPr sz="700" dirty="0">
                <a:latin typeface="Calibri"/>
                <a:cs typeface="Calibri"/>
              </a:rPr>
              <a:t> school</a:t>
            </a:r>
            <a:r>
              <a:rPr sz="700" spc="5" dirty="0">
                <a:latin typeface="Calibri"/>
                <a:cs typeface="Calibri"/>
              </a:rPr>
              <a:t> </a:t>
            </a:r>
            <a:r>
              <a:rPr sz="700" spc="-10" dirty="0">
                <a:latin typeface="Calibri"/>
                <a:cs typeface="Calibri"/>
              </a:rPr>
              <a:t>life.</a:t>
            </a:r>
            <a:endParaRPr sz="700">
              <a:latin typeface="Calibri"/>
              <a:cs typeface="Calibri"/>
            </a:endParaRPr>
          </a:p>
          <a:p>
            <a:pPr marL="85725"/>
            <a:r>
              <a:rPr sz="700" dirty="0">
                <a:latin typeface="Calibri"/>
                <a:cs typeface="Calibri"/>
              </a:rPr>
              <a:t>4D.</a:t>
            </a:r>
            <a:r>
              <a:rPr sz="700" spc="10" dirty="0">
                <a:latin typeface="Calibri"/>
                <a:cs typeface="Calibri"/>
              </a:rPr>
              <a:t> </a:t>
            </a:r>
            <a:r>
              <a:rPr sz="700" spc="-10" dirty="0">
                <a:latin typeface="Calibri"/>
                <a:cs typeface="Calibri"/>
              </a:rPr>
              <a:t>Utilizing</a:t>
            </a:r>
            <a:r>
              <a:rPr sz="700" spc="10"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increasing</a:t>
            </a:r>
            <a:r>
              <a:rPr sz="700" spc="10" dirty="0">
                <a:latin typeface="Calibri"/>
                <a:cs typeface="Calibri"/>
              </a:rPr>
              <a:t> </a:t>
            </a:r>
            <a:r>
              <a:rPr sz="700" spc="-10" dirty="0">
                <a:latin typeface="Calibri"/>
                <a:cs typeface="Calibri"/>
              </a:rPr>
              <a:t>student</a:t>
            </a:r>
            <a:r>
              <a:rPr sz="700" spc="10" dirty="0">
                <a:latin typeface="Calibri"/>
                <a:cs typeface="Calibri"/>
              </a:rPr>
              <a:t> </a:t>
            </a:r>
            <a:r>
              <a:rPr sz="700" dirty="0">
                <a:latin typeface="Calibri"/>
                <a:cs typeface="Calibri"/>
              </a:rPr>
              <a:t>support</a:t>
            </a:r>
            <a:r>
              <a:rPr sz="700" spc="10" dirty="0">
                <a:latin typeface="Calibri"/>
                <a:cs typeface="Calibri"/>
              </a:rPr>
              <a:t> </a:t>
            </a:r>
            <a:r>
              <a:rPr sz="700" spc="-10" dirty="0">
                <a:latin typeface="Calibri"/>
                <a:cs typeface="Calibri"/>
              </a:rPr>
              <a:t>structures</a:t>
            </a:r>
            <a:r>
              <a:rPr sz="700" spc="10" dirty="0">
                <a:latin typeface="Calibri"/>
                <a:cs typeface="Calibri"/>
              </a:rPr>
              <a:t> </a:t>
            </a:r>
            <a:r>
              <a:rPr sz="700" dirty="0">
                <a:latin typeface="Calibri"/>
                <a:cs typeface="Calibri"/>
              </a:rPr>
              <a:t>to</a:t>
            </a:r>
            <a:r>
              <a:rPr sz="700" spc="10" dirty="0">
                <a:latin typeface="Calibri"/>
                <a:cs typeface="Calibri"/>
              </a:rPr>
              <a:t> </a:t>
            </a:r>
            <a:r>
              <a:rPr sz="700" dirty="0">
                <a:latin typeface="Calibri"/>
                <a:cs typeface="Calibri"/>
              </a:rPr>
              <a:t>address</a:t>
            </a:r>
            <a:r>
              <a:rPr sz="700" spc="10" dirty="0">
                <a:latin typeface="Calibri"/>
                <a:cs typeface="Calibri"/>
              </a:rPr>
              <a:t> </a:t>
            </a:r>
            <a:r>
              <a:rPr sz="700" spc="-10" dirty="0">
                <a:latin typeface="Calibri"/>
                <a:cs typeface="Calibri"/>
              </a:rPr>
              <a:t>universal</a:t>
            </a:r>
            <a:r>
              <a:rPr sz="700" spc="10" dirty="0">
                <a:latin typeface="Calibri"/>
                <a:cs typeface="Calibri"/>
              </a:rPr>
              <a:t> </a:t>
            </a:r>
            <a:r>
              <a:rPr sz="700" spc="-10" dirty="0">
                <a:latin typeface="Calibri"/>
                <a:cs typeface="Calibri"/>
              </a:rPr>
              <a:t>screener</a:t>
            </a:r>
            <a:r>
              <a:rPr sz="700" spc="10" dirty="0">
                <a:latin typeface="Calibri"/>
                <a:cs typeface="Calibri"/>
              </a:rPr>
              <a:t> </a:t>
            </a:r>
            <a:r>
              <a:rPr sz="700" spc="-20" dirty="0">
                <a:latin typeface="Calibri"/>
                <a:cs typeface="Calibri"/>
              </a:rPr>
              <a:t>data.</a:t>
            </a:r>
            <a:endParaRPr sz="700">
              <a:latin typeface="Calibri"/>
              <a:cs typeface="Calibri"/>
            </a:endParaRPr>
          </a:p>
        </p:txBody>
      </p:sp>
      <p:sp>
        <p:nvSpPr>
          <p:cNvPr id="5" name="object 5"/>
          <p:cNvSpPr txBox="1"/>
          <p:nvPr/>
        </p:nvSpPr>
        <p:spPr>
          <a:xfrm>
            <a:off x="6183345" y="4703743"/>
            <a:ext cx="4003675" cy="465512"/>
          </a:xfrm>
          <a:prstGeom prst="rect">
            <a:avLst/>
          </a:prstGeom>
          <a:solidFill>
            <a:srgbClr val="FAE4D4"/>
          </a:solidFill>
        </p:spPr>
        <p:txBody>
          <a:bodyPr vert="horz" wrap="square" lIns="0" tIns="34290" rIns="0" bIns="0" rtlCol="0">
            <a:spAutoFit/>
          </a:bodyPr>
          <a:lstStyle/>
          <a:p>
            <a:pPr marL="85090" marR="87630">
              <a:spcBef>
                <a:spcPts val="270"/>
              </a:spcBef>
            </a:pPr>
            <a:r>
              <a:rPr sz="700" dirty="0">
                <a:latin typeface="Calibri"/>
                <a:cs typeface="Calibri"/>
              </a:rPr>
              <a:t>5A.</a:t>
            </a:r>
            <a:r>
              <a:rPr sz="700" spc="-5" dirty="0">
                <a:latin typeface="Calibri"/>
                <a:cs typeface="Calibri"/>
              </a:rPr>
              <a:t> </a:t>
            </a:r>
            <a:r>
              <a:rPr sz="700" spc="-10" dirty="0">
                <a:latin typeface="Calibri"/>
                <a:cs typeface="Calibri"/>
              </a:rPr>
              <a:t>Provide</a:t>
            </a:r>
            <a:r>
              <a:rPr sz="700" spc="5" dirty="0">
                <a:latin typeface="Calibri"/>
                <a:cs typeface="Calibri"/>
              </a:rPr>
              <a:t> </a:t>
            </a:r>
            <a:r>
              <a:rPr sz="700" dirty="0">
                <a:latin typeface="Calibri"/>
                <a:cs typeface="Calibri"/>
              </a:rPr>
              <a:t>training,</a:t>
            </a:r>
            <a:r>
              <a:rPr sz="700" spc="10" dirty="0">
                <a:latin typeface="Calibri"/>
                <a:cs typeface="Calibri"/>
              </a:rPr>
              <a:t> </a:t>
            </a:r>
            <a:r>
              <a:rPr sz="700" spc="-10" dirty="0">
                <a:latin typeface="Calibri"/>
                <a:cs typeface="Calibri"/>
              </a:rPr>
              <a:t>support,</a:t>
            </a:r>
            <a:r>
              <a:rPr sz="700" spc="5" dirty="0">
                <a:latin typeface="Calibri"/>
                <a:cs typeface="Calibri"/>
              </a:rPr>
              <a:t> </a:t>
            </a:r>
            <a:r>
              <a:rPr sz="700" dirty="0">
                <a:latin typeface="Calibri"/>
                <a:cs typeface="Calibri"/>
              </a:rPr>
              <a:t>and</a:t>
            </a:r>
            <a:r>
              <a:rPr sz="700" spc="5" dirty="0">
                <a:latin typeface="Calibri"/>
                <a:cs typeface="Calibri"/>
              </a:rPr>
              <a:t> </a:t>
            </a:r>
            <a:r>
              <a:rPr sz="700" spc="-10" dirty="0">
                <a:latin typeface="Calibri"/>
                <a:cs typeface="Calibri"/>
              </a:rPr>
              <a:t>professional</a:t>
            </a:r>
            <a:r>
              <a:rPr sz="700" spc="10" dirty="0">
                <a:latin typeface="Calibri"/>
                <a:cs typeface="Calibri"/>
              </a:rPr>
              <a:t> </a:t>
            </a:r>
            <a:r>
              <a:rPr sz="700" spc="-10" dirty="0">
                <a:latin typeface="Calibri"/>
                <a:cs typeface="Calibri"/>
              </a:rPr>
              <a:t>development</a:t>
            </a:r>
            <a:r>
              <a:rPr sz="700" spc="5" dirty="0">
                <a:latin typeface="Calibri"/>
                <a:cs typeface="Calibri"/>
              </a:rPr>
              <a:t> </a:t>
            </a:r>
            <a:r>
              <a:rPr sz="700" dirty="0">
                <a:latin typeface="Calibri"/>
                <a:cs typeface="Calibri"/>
              </a:rPr>
              <a:t>for</a:t>
            </a:r>
            <a:r>
              <a:rPr sz="700" spc="10" dirty="0">
                <a:latin typeface="Calibri"/>
                <a:cs typeface="Calibri"/>
              </a:rPr>
              <a:t> </a:t>
            </a:r>
            <a:r>
              <a:rPr sz="700" spc="-10" dirty="0">
                <a:latin typeface="Calibri"/>
                <a:cs typeface="Calibri"/>
              </a:rPr>
              <a:t>teachers</a:t>
            </a:r>
            <a:r>
              <a:rPr sz="700" spc="5" dirty="0">
                <a:latin typeface="Calibri"/>
                <a:cs typeface="Calibri"/>
              </a:rPr>
              <a:t> </a:t>
            </a:r>
            <a:r>
              <a:rPr sz="700" dirty="0">
                <a:latin typeface="Calibri"/>
                <a:cs typeface="Calibri"/>
              </a:rPr>
              <a:t>in</a:t>
            </a:r>
            <a:r>
              <a:rPr sz="700" spc="5" dirty="0">
                <a:latin typeface="Calibri"/>
                <a:cs typeface="Calibri"/>
              </a:rPr>
              <a:t> </a:t>
            </a:r>
            <a:r>
              <a:rPr sz="700" dirty="0">
                <a:latin typeface="Calibri"/>
                <a:cs typeface="Calibri"/>
              </a:rPr>
              <a:t>the</a:t>
            </a:r>
            <a:r>
              <a:rPr sz="700" spc="10" dirty="0">
                <a:latin typeface="Calibri"/>
                <a:cs typeface="Calibri"/>
              </a:rPr>
              <a:t> </a:t>
            </a:r>
            <a:r>
              <a:rPr sz="700" spc="-10" dirty="0">
                <a:latin typeface="Calibri"/>
                <a:cs typeface="Calibri"/>
              </a:rPr>
              <a:t>following</a:t>
            </a:r>
            <a:r>
              <a:rPr sz="700" spc="5" dirty="0">
                <a:latin typeface="Calibri"/>
                <a:cs typeface="Calibri"/>
              </a:rPr>
              <a:t> </a:t>
            </a:r>
            <a:r>
              <a:rPr sz="700" dirty="0">
                <a:latin typeface="Calibri"/>
                <a:cs typeface="Calibri"/>
              </a:rPr>
              <a:t>areas:</a:t>
            </a:r>
            <a:r>
              <a:rPr sz="700" spc="10" dirty="0">
                <a:latin typeface="Calibri"/>
                <a:cs typeface="Calibri"/>
              </a:rPr>
              <a:t> </a:t>
            </a:r>
            <a:r>
              <a:rPr sz="700" spc="-25" dirty="0">
                <a:latin typeface="Calibri"/>
                <a:cs typeface="Calibri"/>
              </a:rPr>
              <a:t>IB</a:t>
            </a:r>
            <a:r>
              <a:rPr sz="700" spc="500" dirty="0">
                <a:latin typeface="Calibri"/>
                <a:cs typeface="Calibri"/>
              </a:rPr>
              <a:t> </a:t>
            </a:r>
            <a:r>
              <a:rPr sz="700" spc="-10" dirty="0">
                <a:latin typeface="Calibri"/>
                <a:cs typeface="Calibri"/>
              </a:rPr>
              <a:t>programmes;</a:t>
            </a:r>
            <a:r>
              <a:rPr sz="700" spc="-5" dirty="0">
                <a:latin typeface="Calibri"/>
                <a:cs typeface="Calibri"/>
              </a:rPr>
              <a:t> </a:t>
            </a:r>
            <a:r>
              <a:rPr sz="700" dirty="0">
                <a:latin typeface="Calibri"/>
                <a:cs typeface="Calibri"/>
              </a:rPr>
              <a:t>APS</a:t>
            </a:r>
            <a:r>
              <a:rPr sz="700" spc="5" dirty="0">
                <a:latin typeface="Calibri"/>
                <a:cs typeface="Calibri"/>
              </a:rPr>
              <a:t> </a:t>
            </a:r>
            <a:r>
              <a:rPr sz="700" dirty="0">
                <a:latin typeface="Calibri"/>
                <a:cs typeface="Calibri"/>
              </a:rPr>
              <a:t>5;</a:t>
            </a:r>
            <a:r>
              <a:rPr sz="700" spc="5"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research</a:t>
            </a:r>
            <a:r>
              <a:rPr sz="700" spc="5" dirty="0">
                <a:latin typeface="Calibri"/>
                <a:cs typeface="Calibri"/>
              </a:rPr>
              <a:t> </a:t>
            </a:r>
            <a:r>
              <a:rPr sz="700" dirty="0">
                <a:latin typeface="Calibri"/>
                <a:cs typeface="Calibri"/>
              </a:rPr>
              <a:t>based</a:t>
            </a:r>
            <a:r>
              <a:rPr sz="700" spc="5" dirty="0">
                <a:latin typeface="Calibri"/>
                <a:cs typeface="Calibri"/>
              </a:rPr>
              <a:t> </a:t>
            </a:r>
            <a:r>
              <a:rPr sz="700" spc="-10" dirty="0">
                <a:latin typeface="Calibri"/>
                <a:cs typeface="Calibri"/>
              </a:rPr>
              <a:t>instructional</a:t>
            </a:r>
            <a:r>
              <a:rPr sz="700" spc="5" dirty="0">
                <a:latin typeface="Calibri"/>
                <a:cs typeface="Calibri"/>
              </a:rPr>
              <a:t> </a:t>
            </a:r>
            <a:r>
              <a:rPr sz="700" spc="-10" dirty="0">
                <a:latin typeface="Calibri"/>
                <a:cs typeface="Calibri"/>
              </a:rPr>
              <a:t>strategies</a:t>
            </a:r>
            <a:r>
              <a:rPr sz="700" spc="10" dirty="0">
                <a:latin typeface="Calibri"/>
                <a:cs typeface="Calibri"/>
              </a:rPr>
              <a:t> </a:t>
            </a:r>
            <a:r>
              <a:rPr sz="700" dirty="0">
                <a:latin typeface="Calibri"/>
                <a:cs typeface="Calibri"/>
              </a:rPr>
              <a:t>that</a:t>
            </a:r>
            <a:r>
              <a:rPr sz="700" spc="5" dirty="0">
                <a:latin typeface="Calibri"/>
                <a:cs typeface="Calibri"/>
              </a:rPr>
              <a:t> </a:t>
            </a:r>
            <a:r>
              <a:rPr sz="700" spc="-10" dirty="0">
                <a:latin typeface="Calibri"/>
                <a:cs typeface="Calibri"/>
              </a:rPr>
              <a:t>promote</a:t>
            </a:r>
            <a:r>
              <a:rPr sz="700" spc="5" dirty="0">
                <a:latin typeface="Calibri"/>
                <a:cs typeface="Calibri"/>
              </a:rPr>
              <a:t> </a:t>
            </a:r>
            <a:r>
              <a:rPr sz="700" dirty="0">
                <a:latin typeface="Calibri"/>
                <a:cs typeface="Calibri"/>
              </a:rPr>
              <a:t>inquiry</a:t>
            </a:r>
            <a:r>
              <a:rPr sz="700" spc="5"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differentiation.</a:t>
            </a:r>
            <a:r>
              <a:rPr sz="700" spc="500" dirty="0">
                <a:latin typeface="Calibri"/>
                <a:cs typeface="Calibri"/>
              </a:rPr>
              <a:t> </a:t>
            </a:r>
            <a:r>
              <a:rPr sz="700" dirty="0">
                <a:latin typeface="Calibri"/>
                <a:cs typeface="Calibri"/>
              </a:rPr>
              <a:t>5B.</a:t>
            </a:r>
            <a:r>
              <a:rPr sz="700" spc="10" dirty="0">
                <a:latin typeface="Calibri"/>
                <a:cs typeface="Calibri"/>
              </a:rPr>
              <a:t> </a:t>
            </a:r>
            <a:r>
              <a:rPr sz="700" spc="-10" dirty="0">
                <a:latin typeface="Calibri"/>
                <a:cs typeface="Calibri"/>
              </a:rPr>
              <a:t>Allocate</a:t>
            </a:r>
            <a:r>
              <a:rPr sz="700" spc="10" dirty="0">
                <a:latin typeface="Calibri"/>
                <a:cs typeface="Calibri"/>
              </a:rPr>
              <a:t> </a:t>
            </a:r>
            <a:r>
              <a:rPr sz="700" dirty="0">
                <a:latin typeface="Calibri"/>
                <a:cs typeface="Calibri"/>
              </a:rPr>
              <a:t>time</a:t>
            </a:r>
            <a:r>
              <a:rPr sz="700" spc="10"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provide</a:t>
            </a:r>
            <a:r>
              <a:rPr sz="700" spc="10" dirty="0">
                <a:latin typeface="Calibri"/>
                <a:cs typeface="Calibri"/>
              </a:rPr>
              <a:t> </a:t>
            </a:r>
            <a:r>
              <a:rPr sz="700" spc="-10" dirty="0">
                <a:latin typeface="Calibri"/>
                <a:cs typeface="Calibri"/>
              </a:rPr>
              <a:t>resources</a:t>
            </a:r>
            <a:r>
              <a:rPr sz="700" spc="15" dirty="0">
                <a:latin typeface="Calibri"/>
                <a:cs typeface="Calibri"/>
              </a:rPr>
              <a:t> </a:t>
            </a:r>
            <a:r>
              <a:rPr sz="700" dirty="0">
                <a:latin typeface="Calibri"/>
                <a:cs typeface="Calibri"/>
              </a:rPr>
              <a:t>for</a:t>
            </a:r>
            <a:r>
              <a:rPr sz="700" spc="10" dirty="0">
                <a:latin typeface="Calibri"/>
                <a:cs typeface="Calibri"/>
              </a:rPr>
              <a:t> </a:t>
            </a:r>
            <a:r>
              <a:rPr sz="700" spc="-10" dirty="0">
                <a:latin typeface="Calibri"/>
                <a:cs typeface="Calibri"/>
              </a:rPr>
              <a:t>professional</a:t>
            </a:r>
            <a:r>
              <a:rPr sz="700" spc="10" dirty="0">
                <a:latin typeface="Calibri"/>
                <a:cs typeface="Calibri"/>
              </a:rPr>
              <a:t> </a:t>
            </a:r>
            <a:r>
              <a:rPr sz="700" spc="-10" dirty="0">
                <a:latin typeface="Calibri"/>
                <a:cs typeface="Calibri"/>
              </a:rPr>
              <a:t>development</a:t>
            </a:r>
            <a:r>
              <a:rPr sz="700" spc="10" dirty="0">
                <a:latin typeface="Calibri"/>
                <a:cs typeface="Calibri"/>
              </a:rPr>
              <a:t> </a:t>
            </a:r>
            <a:r>
              <a:rPr sz="700" dirty="0">
                <a:latin typeface="Calibri"/>
                <a:cs typeface="Calibri"/>
              </a:rPr>
              <a:t>during</a:t>
            </a:r>
            <a:r>
              <a:rPr sz="700" spc="10" dirty="0">
                <a:latin typeface="Calibri"/>
                <a:cs typeface="Calibri"/>
              </a:rPr>
              <a:t> </a:t>
            </a:r>
            <a:r>
              <a:rPr sz="700" spc="-10" dirty="0">
                <a:latin typeface="Calibri"/>
                <a:cs typeface="Calibri"/>
              </a:rPr>
              <a:t>district</a:t>
            </a:r>
            <a:r>
              <a:rPr sz="700" spc="15" dirty="0">
                <a:latin typeface="Calibri"/>
                <a:cs typeface="Calibri"/>
              </a:rPr>
              <a:t> </a:t>
            </a:r>
            <a:r>
              <a:rPr sz="700" spc="-10" dirty="0">
                <a:latin typeface="Calibri"/>
                <a:cs typeface="Calibri"/>
              </a:rPr>
              <a:t>Professional</a:t>
            </a:r>
            <a:r>
              <a:rPr sz="700" spc="50" dirty="0">
                <a:latin typeface="Calibri"/>
                <a:cs typeface="Calibri"/>
              </a:rPr>
              <a:t> </a:t>
            </a:r>
            <a:r>
              <a:rPr sz="700" spc="-10" dirty="0">
                <a:latin typeface="Calibri"/>
                <a:cs typeface="Calibri"/>
              </a:rPr>
              <a:t>Learning</a:t>
            </a:r>
            <a:r>
              <a:rPr sz="700" spc="500" dirty="0">
                <a:latin typeface="Calibri"/>
                <a:cs typeface="Calibri"/>
              </a:rPr>
              <a:t> </a:t>
            </a:r>
            <a:r>
              <a:rPr sz="700" spc="-10" dirty="0">
                <a:latin typeface="Calibri"/>
                <a:cs typeface="Calibri"/>
              </a:rPr>
              <a:t>days,</a:t>
            </a:r>
            <a:r>
              <a:rPr sz="700" spc="10" dirty="0">
                <a:latin typeface="Calibri"/>
                <a:cs typeface="Calibri"/>
              </a:rPr>
              <a:t> </a:t>
            </a:r>
            <a:r>
              <a:rPr sz="700" spc="-10" dirty="0">
                <a:latin typeface="Calibri"/>
                <a:cs typeface="Calibri"/>
              </a:rPr>
              <a:t>release</a:t>
            </a:r>
            <a:r>
              <a:rPr sz="700" spc="10" dirty="0">
                <a:latin typeface="Calibri"/>
                <a:cs typeface="Calibri"/>
              </a:rPr>
              <a:t> </a:t>
            </a:r>
            <a:r>
              <a:rPr sz="700" spc="-10" dirty="0">
                <a:latin typeface="Calibri"/>
                <a:cs typeface="Calibri"/>
              </a:rPr>
              <a:t>days,</a:t>
            </a:r>
            <a:r>
              <a:rPr sz="700" spc="10" dirty="0">
                <a:latin typeface="Calibri"/>
                <a:cs typeface="Calibri"/>
              </a:rPr>
              <a:t> </a:t>
            </a:r>
            <a:r>
              <a:rPr sz="700" dirty="0">
                <a:latin typeface="Calibri"/>
                <a:cs typeface="Calibri"/>
              </a:rPr>
              <a:t>and</a:t>
            </a:r>
            <a:r>
              <a:rPr sz="700" spc="15" dirty="0">
                <a:latin typeface="Calibri"/>
                <a:cs typeface="Calibri"/>
              </a:rPr>
              <a:t> </a:t>
            </a:r>
            <a:r>
              <a:rPr sz="700" spc="-10" dirty="0">
                <a:latin typeface="Calibri"/>
                <a:cs typeface="Calibri"/>
              </a:rPr>
              <a:t>PLC’s.</a:t>
            </a:r>
            <a:endParaRPr sz="700">
              <a:latin typeface="Calibri"/>
              <a:cs typeface="Calibri"/>
            </a:endParaRPr>
          </a:p>
        </p:txBody>
      </p:sp>
      <p:sp>
        <p:nvSpPr>
          <p:cNvPr id="6" name="object 6"/>
          <p:cNvSpPr txBox="1"/>
          <p:nvPr/>
        </p:nvSpPr>
        <p:spPr>
          <a:xfrm>
            <a:off x="6183351" y="5716824"/>
            <a:ext cx="4003675" cy="897255"/>
          </a:xfrm>
          <a:prstGeom prst="rect">
            <a:avLst/>
          </a:prstGeom>
          <a:solidFill>
            <a:srgbClr val="FFF1CC"/>
          </a:solidFill>
        </p:spPr>
        <p:txBody>
          <a:bodyPr vert="horz" wrap="square" lIns="0" tIns="34290" rIns="0" bIns="0" rtlCol="0">
            <a:spAutoFit/>
          </a:bodyPr>
          <a:lstStyle/>
          <a:p>
            <a:pPr marL="85725" marR="526415">
              <a:spcBef>
                <a:spcPts val="270"/>
              </a:spcBef>
            </a:pPr>
            <a:r>
              <a:rPr sz="700" dirty="0">
                <a:latin typeface="Calibri"/>
                <a:cs typeface="Calibri"/>
              </a:rPr>
              <a:t>6A.</a:t>
            </a:r>
            <a:r>
              <a:rPr sz="700" spc="-5" dirty="0">
                <a:latin typeface="Calibri"/>
                <a:cs typeface="Calibri"/>
              </a:rPr>
              <a:t> </a:t>
            </a:r>
            <a:r>
              <a:rPr sz="700" spc="-10" dirty="0">
                <a:latin typeface="Calibri"/>
                <a:cs typeface="Calibri"/>
              </a:rPr>
              <a:t>Strengthen</a:t>
            </a:r>
            <a:r>
              <a:rPr sz="700" spc="5" dirty="0">
                <a:latin typeface="Calibri"/>
                <a:cs typeface="Calibri"/>
              </a:rPr>
              <a:t> </a:t>
            </a:r>
            <a:r>
              <a:rPr sz="700" dirty="0">
                <a:latin typeface="Calibri"/>
                <a:cs typeface="Calibri"/>
              </a:rPr>
              <a:t>the</a:t>
            </a:r>
            <a:r>
              <a:rPr sz="700" spc="10" dirty="0">
                <a:latin typeface="Calibri"/>
                <a:cs typeface="Calibri"/>
              </a:rPr>
              <a:t> </a:t>
            </a:r>
            <a:r>
              <a:rPr sz="700" spc="-10" dirty="0">
                <a:latin typeface="Calibri"/>
                <a:cs typeface="Calibri"/>
              </a:rPr>
              <a:t>engagement</a:t>
            </a:r>
            <a:r>
              <a:rPr sz="700" spc="5" dirty="0">
                <a:latin typeface="Calibri"/>
                <a:cs typeface="Calibri"/>
              </a:rPr>
              <a:t> </a:t>
            </a:r>
            <a:r>
              <a:rPr sz="700" dirty="0">
                <a:latin typeface="Calibri"/>
                <a:cs typeface="Calibri"/>
              </a:rPr>
              <a:t>of</a:t>
            </a:r>
            <a:r>
              <a:rPr sz="700" spc="10" dirty="0">
                <a:latin typeface="Calibri"/>
                <a:cs typeface="Calibri"/>
              </a:rPr>
              <a:t> </a:t>
            </a:r>
            <a:r>
              <a:rPr sz="700" dirty="0">
                <a:latin typeface="Calibri"/>
                <a:cs typeface="Calibri"/>
              </a:rPr>
              <a:t>the</a:t>
            </a:r>
            <a:r>
              <a:rPr sz="700" spc="5" dirty="0">
                <a:latin typeface="Calibri"/>
                <a:cs typeface="Calibri"/>
              </a:rPr>
              <a:t> </a:t>
            </a:r>
            <a:r>
              <a:rPr sz="700" dirty="0">
                <a:latin typeface="Calibri"/>
                <a:cs typeface="Calibri"/>
              </a:rPr>
              <a:t>school</a:t>
            </a:r>
            <a:r>
              <a:rPr sz="700" spc="5" dirty="0">
                <a:latin typeface="Calibri"/>
                <a:cs typeface="Calibri"/>
              </a:rPr>
              <a:t> </a:t>
            </a:r>
            <a:r>
              <a:rPr sz="700" spc="-10" dirty="0">
                <a:latin typeface="Calibri"/>
                <a:cs typeface="Calibri"/>
              </a:rPr>
              <a:t>community</a:t>
            </a:r>
            <a:r>
              <a:rPr sz="700" spc="10" dirty="0">
                <a:latin typeface="Calibri"/>
                <a:cs typeface="Calibri"/>
              </a:rPr>
              <a:t> </a:t>
            </a:r>
            <a:r>
              <a:rPr sz="700" dirty="0">
                <a:latin typeface="Calibri"/>
                <a:cs typeface="Calibri"/>
              </a:rPr>
              <a:t>by</a:t>
            </a:r>
            <a:r>
              <a:rPr sz="700" spc="5" dirty="0">
                <a:latin typeface="Calibri"/>
                <a:cs typeface="Calibri"/>
              </a:rPr>
              <a:t> </a:t>
            </a:r>
            <a:r>
              <a:rPr sz="700" spc="-10" dirty="0">
                <a:latin typeface="Calibri"/>
                <a:cs typeface="Calibri"/>
              </a:rPr>
              <a:t>celebrating</a:t>
            </a:r>
            <a:r>
              <a:rPr sz="700" spc="10" dirty="0">
                <a:latin typeface="Calibri"/>
                <a:cs typeface="Calibri"/>
              </a:rPr>
              <a:t> </a:t>
            </a:r>
            <a:r>
              <a:rPr sz="700" spc="-10" dirty="0">
                <a:latin typeface="Calibri"/>
                <a:cs typeface="Calibri"/>
              </a:rPr>
              <a:t>diversity</a:t>
            </a:r>
            <a:r>
              <a:rPr sz="700" spc="5"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building</a:t>
            </a:r>
            <a:r>
              <a:rPr sz="700" spc="500" dirty="0">
                <a:latin typeface="Calibri"/>
                <a:cs typeface="Calibri"/>
              </a:rPr>
              <a:t> </a:t>
            </a:r>
            <a:r>
              <a:rPr sz="700" spc="-10" dirty="0">
                <a:latin typeface="Calibri"/>
                <a:cs typeface="Calibri"/>
              </a:rPr>
              <a:t>intercultural</a:t>
            </a:r>
            <a:r>
              <a:rPr sz="700" spc="40" dirty="0">
                <a:latin typeface="Calibri"/>
                <a:cs typeface="Calibri"/>
              </a:rPr>
              <a:t> </a:t>
            </a:r>
            <a:r>
              <a:rPr sz="700" spc="-10" dirty="0">
                <a:latin typeface="Calibri"/>
                <a:cs typeface="Calibri"/>
              </a:rPr>
              <a:t>understanding</a:t>
            </a:r>
            <a:endParaRPr sz="700">
              <a:latin typeface="Calibri"/>
              <a:cs typeface="Calibri"/>
            </a:endParaRPr>
          </a:p>
          <a:p>
            <a:pPr>
              <a:spcBef>
                <a:spcPts val="45"/>
              </a:spcBef>
            </a:pPr>
            <a:endParaRPr sz="650">
              <a:latin typeface="Calibri"/>
              <a:cs typeface="Calibri"/>
            </a:endParaRPr>
          </a:p>
          <a:p>
            <a:pPr marL="85725" marR="160020"/>
            <a:r>
              <a:rPr sz="700" dirty="0">
                <a:latin typeface="Calibri"/>
                <a:cs typeface="Calibri"/>
              </a:rPr>
              <a:t>7A.</a:t>
            </a:r>
            <a:r>
              <a:rPr sz="700" spc="5" dirty="0">
                <a:latin typeface="Calibri"/>
                <a:cs typeface="Calibri"/>
              </a:rPr>
              <a:t> </a:t>
            </a:r>
            <a:r>
              <a:rPr sz="700" spc="-10" dirty="0">
                <a:latin typeface="Calibri"/>
                <a:cs typeface="Calibri"/>
              </a:rPr>
              <a:t>Strengthen</a:t>
            </a:r>
            <a:r>
              <a:rPr sz="700" spc="5" dirty="0">
                <a:latin typeface="Calibri"/>
                <a:cs typeface="Calibri"/>
              </a:rPr>
              <a:t> </a:t>
            </a:r>
            <a:r>
              <a:rPr sz="700" dirty="0">
                <a:latin typeface="Calibri"/>
                <a:cs typeface="Calibri"/>
              </a:rPr>
              <a:t>the</a:t>
            </a:r>
            <a:r>
              <a:rPr sz="700" spc="10" dirty="0">
                <a:latin typeface="Calibri"/>
                <a:cs typeface="Calibri"/>
              </a:rPr>
              <a:t> </a:t>
            </a:r>
            <a:r>
              <a:rPr sz="700" dirty="0">
                <a:latin typeface="Calibri"/>
                <a:cs typeface="Calibri"/>
              </a:rPr>
              <a:t>PTSA</a:t>
            </a:r>
            <a:r>
              <a:rPr sz="700" spc="5" dirty="0">
                <a:latin typeface="Calibri"/>
                <a:cs typeface="Calibri"/>
              </a:rPr>
              <a:t> </a:t>
            </a:r>
            <a:r>
              <a:rPr sz="700" dirty="0">
                <a:latin typeface="Calibri"/>
                <a:cs typeface="Calibri"/>
              </a:rPr>
              <a:t>Family</a:t>
            </a:r>
            <a:r>
              <a:rPr sz="700" spc="10" dirty="0">
                <a:latin typeface="Calibri"/>
                <a:cs typeface="Calibri"/>
              </a:rPr>
              <a:t> </a:t>
            </a:r>
            <a:r>
              <a:rPr sz="700" spc="-10" dirty="0">
                <a:latin typeface="Calibri"/>
                <a:cs typeface="Calibri"/>
              </a:rPr>
              <a:t>Engagement</a:t>
            </a:r>
            <a:r>
              <a:rPr sz="700" spc="5" dirty="0">
                <a:latin typeface="Calibri"/>
                <a:cs typeface="Calibri"/>
              </a:rPr>
              <a:t> </a:t>
            </a:r>
            <a:r>
              <a:rPr sz="700" dirty="0">
                <a:latin typeface="Calibri"/>
                <a:cs typeface="Calibri"/>
              </a:rPr>
              <a:t>&amp;</a:t>
            </a:r>
            <a:r>
              <a:rPr sz="700" spc="10" dirty="0">
                <a:latin typeface="Calibri"/>
                <a:cs typeface="Calibri"/>
              </a:rPr>
              <a:t> </a:t>
            </a:r>
            <a:r>
              <a:rPr sz="700" spc="-10" dirty="0">
                <a:latin typeface="Calibri"/>
                <a:cs typeface="Calibri"/>
              </a:rPr>
              <a:t>Communications</a:t>
            </a:r>
            <a:r>
              <a:rPr sz="700" spc="5" dirty="0">
                <a:latin typeface="Calibri"/>
                <a:cs typeface="Calibri"/>
              </a:rPr>
              <a:t> </a:t>
            </a:r>
            <a:r>
              <a:rPr sz="700" spc="-10" dirty="0">
                <a:latin typeface="Calibri"/>
                <a:cs typeface="Calibri"/>
              </a:rPr>
              <a:t>Committees</a:t>
            </a:r>
            <a:r>
              <a:rPr sz="700" spc="5" dirty="0">
                <a:latin typeface="Calibri"/>
                <a:cs typeface="Calibri"/>
              </a:rPr>
              <a:t> </a:t>
            </a:r>
            <a:r>
              <a:rPr sz="700" dirty="0">
                <a:latin typeface="Calibri"/>
                <a:cs typeface="Calibri"/>
              </a:rPr>
              <a:t>in</a:t>
            </a:r>
            <a:r>
              <a:rPr sz="700" spc="10" dirty="0">
                <a:latin typeface="Calibri"/>
                <a:cs typeface="Calibri"/>
              </a:rPr>
              <a:t> </a:t>
            </a:r>
            <a:r>
              <a:rPr sz="700" dirty="0">
                <a:latin typeface="Calibri"/>
                <a:cs typeface="Calibri"/>
              </a:rPr>
              <a:t>an</a:t>
            </a:r>
            <a:r>
              <a:rPr sz="700" spc="5" dirty="0">
                <a:latin typeface="Calibri"/>
                <a:cs typeface="Calibri"/>
              </a:rPr>
              <a:t> </a:t>
            </a:r>
            <a:r>
              <a:rPr sz="700" spc="-10" dirty="0">
                <a:latin typeface="Calibri"/>
                <a:cs typeface="Calibri"/>
              </a:rPr>
              <a:t>effort</a:t>
            </a:r>
            <a:r>
              <a:rPr sz="700" spc="10" dirty="0">
                <a:latin typeface="Calibri"/>
                <a:cs typeface="Calibri"/>
              </a:rPr>
              <a:t> </a:t>
            </a:r>
            <a:r>
              <a:rPr sz="700" dirty="0">
                <a:latin typeface="Calibri"/>
                <a:cs typeface="Calibri"/>
              </a:rPr>
              <a:t>to</a:t>
            </a:r>
            <a:r>
              <a:rPr sz="700" spc="5" dirty="0">
                <a:latin typeface="Calibri"/>
                <a:cs typeface="Calibri"/>
              </a:rPr>
              <a:t> </a:t>
            </a:r>
            <a:r>
              <a:rPr sz="700" spc="-10" dirty="0">
                <a:latin typeface="Calibri"/>
                <a:cs typeface="Calibri"/>
              </a:rPr>
              <a:t>recruit</a:t>
            </a:r>
            <a:r>
              <a:rPr sz="700" spc="10" dirty="0">
                <a:latin typeface="Calibri"/>
                <a:cs typeface="Calibri"/>
              </a:rPr>
              <a:t> </a:t>
            </a:r>
            <a:r>
              <a:rPr sz="700" spc="-20" dirty="0">
                <a:latin typeface="Calibri"/>
                <a:cs typeface="Calibri"/>
              </a:rPr>
              <a:t>more</a:t>
            </a:r>
            <a:r>
              <a:rPr sz="700" spc="500" dirty="0">
                <a:latin typeface="Calibri"/>
                <a:cs typeface="Calibri"/>
              </a:rPr>
              <a:t> </a:t>
            </a:r>
            <a:r>
              <a:rPr sz="700" dirty="0">
                <a:latin typeface="Calibri"/>
                <a:cs typeface="Calibri"/>
              </a:rPr>
              <a:t>families and</a:t>
            </a:r>
            <a:r>
              <a:rPr sz="700" spc="5" dirty="0">
                <a:latin typeface="Calibri"/>
                <a:cs typeface="Calibri"/>
              </a:rPr>
              <a:t> </a:t>
            </a:r>
            <a:r>
              <a:rPr sz="700" spc="-10" dirty="0">
                <a:latin typeface="Calibri"/>
                <a:cs typeface="Calibri"/>
              </a:rPr>
              <a:t>increase</a:t>
            </a:r>
            <a:r>
              <a:rPr sz="700" spc="5" dirty="0">
                <a:latin typeface="Calibri"/>
                <a:cs typeface="Calibri"/>
              </a:rPr>
              <a:t> </a:t>
            </a:r>
            <a:r>
              <a:rPr sz="700" spc="-10" dirty="0">
                <a:latin typeface="Calibri"/>
                <a:cs typeface="Calibri"/>
              </a:rPr>
              <a:t>support.</a:t>
            </a:r>
            <a:endParaRPr sz="700">
              <a:latin typeface="Calibri"/>
              <a:cs typeface="Calibri"/>
            </a:endParaRPr>
          </a:p>
          <a:p>
            <a:pPr marL="85725" marR="290830"/>
            <a:r>
              <a:rPr sz="700" dirty="0">
                <a:latin typeface="Calibri"/>
                <a:cs typeface="Calibri"/>
              </a:rPr>
              <a:t>7B.</a:t>
            </a:r>
            <a:r>
              <a:rPr sz="700" spc="-5" dirty="0">
                <a:latin typeface="Calibri"/>
                <a:cs typeface="Calibri"/>
              </a:rPr>
              <a:t> </a:t>
            </a:r>
            <a:r>
              <a:rPr sz="700" dirty="0">
                <a:latin typeface="Calibri"/>
                <a:cs typeface="Calibri"/>
              </a:rPr>
              <a:t>Build</a:t>
            </a:r>
            <a:r>
              <a:rPr sz="700" spc="5" dirty="0">
                <a:latin typeface="Calibri"/>
                <a:cs typeface="Calibri"/>
              </a:rPr>
              <a:t> </a:t>
            </a:r>
            <a:r>
              <a:rPr sz="700" spc="-10" dirty="0">
                <a:latin typeface="Calibri"/>
                <a:cs typeface="Calibri"/>
              </a:rPr>
              <a:t>community</a:t>
            </a:r>
            <a:r>
              <a:rPr sz="700" spc="5" dirty="0">
                <a:latin typeface="Calibri"/>
                <a:cs typeface="Calibri"/>
              </a:rPr>
              <a:t> </a:t>
            </a:r>
            <a:r>
              <a:rPr sz="700" spc="-10" dirty="0">
                <a:latin typeface="Calibri"/>
                <a:cs typeface="Calibri"/>
              </a:rPr>
              <a:t>awareness</a:t>
            </a:r>
            <a:r>
              <a:rPr sz="700" spc="10" dirty="0">
                <a:latin typeface="Calibri"/>
                <a:cs typeface="Calibri"/>
              </a:rPr>
              <a:t> </a:t>
            </a:r>
            <a:r>
              <a:rPr sz="700" dirty="0">
                <a:latin typeface="Calibri"/>
                <a:cs typeface="Calibri"/>
              </a:rPr>
              <a:t>for</a:t>
            </a:r>
            <a:r>
              <a:rPr sz="700" spc="5" dirty="0">
                <a:latin typeface="Calibri"/>
                <a:cs typeface="Calibri"/>
              </a:rPr>
              <a:t> </a:t>
            </a:r>
            <a:r>
              <a:rPr sz="700" dirty="0">
                <a:latin typeface="Calibri"/>
                <a:cs typeface="Calibri"/>
              </a:rPr>
              <a:t>IB</a:t>
            </a:r>
            <a:r>
              <a:rPr sz="700" spc="5" dirty="0">
                <a:latin typeface="Calibri"/>
                <a:cs typeface="Calibri"/>
              </a:rPr>
              <a:t> </a:t>
            </a:r>
            <a:r>
              <a:rPr sz="700" dirty="0">
                <a:latin typeface="Calibri"/>
                <a:cs typeface="Calibri"/>
              </a:rPr>
              <a:t>by</a:t>
            </a:r>
            <a:r>
              <a:rPr sz="700" spc="10" dirty="0">
                <a:latin typeface="Calibri"/>
                <a:cs typeface="Calibri"/>
              </a:rPr>
              <a:t> </a:t>
            </a:r>
            <a:r>
              <a:rPr sz="700" spc="-10" dirty="0">
                <a:latin typeface="Calibri"/>
                <a:cs typeface="Calibri"/>
              </a:rPr>
              <a:t>broadening</a:t>
            </a:r>
            <a:r>
              <a:rPr sz="700" spc="5" dirty="0">
                <a:latin typeface="Calibri"/>
                <a:cs typeface="Calibri"/>
              </a:rPr>
              <a:t> </a:t>
            </a:r>
            <a:r>
              <a:rPr sz="700" dirty="0">
                <a:latin typeface="Calibri"/>
                <a:cs typeface="Calibri"/>
              </a:rPr>
              <a:t>the</a:t>
            </a:r>
            <a:r>
              <a:rPr sz="700" spc="5" dirty="0">
                <a:latin typeface="Calibri"/>
                <a:cs typeface="Calibri"/>
              </a:rPr>
              <a:t> </a:t>
            </a:r>
            <a:r>
              <a:rPr sz="700" spc="-10" dirty="0">
                <a:latin typeface="Calibri"/>
                <a:cs typeface="Calibri"/>
              </a:rPr>
              <a:t>avenues</a:t>
            </a:r>
            <a:r>
              <a:rPr sz="700" spc="5" dirty="0">
                <a:latin typeface="Calibri"/>
                <a:cs typeface="Calibri"/>
              </a:rPr>
              <a:t> </a:t>
            </a:r>
            <a:r>
              <a:rPr sz="700" dirty="0">
                <a:latin typeface="Calibri"/>
                <a:cs typeface="Calibri"/>
              </a:rPr>
              <a:t>of</a:t>
            </a:r>
            <a:r>
              <a:rPr sz="700" spc="10" dirty="0">
                <a:latin typeface="Calibri"/>
                <a:cs typeface="Calibri"/>
              </a:rPr>
              <a:t> </a:t>
            </a:r>
            <a:r>
              <a:rPr sz="700" spc="-10" dirty="0">
                <a:latin typeface="Calibri"/>
                <a:cs typeface="Calibri"/>
              </a:rPr>
              <a:t>communication</a:t>
            </a:r>
            <a:r>
              <a:rPr sz="700" spc="5" dirty="0">
                <a:latin typeface="Calibri"/>
                <a:cs typeface="Calibri"/>
              </a:rPr>
              <a:t> </a:t>
            </a:r>
            <a:r>
              <a:rPr sz="700" dirty="0">
                <a:latin typeface="Calibri"/>
                <a:cs typeface="Calibri"/>
              </a:rPr>
              <a:t>with</a:t>
            </a:r>
            <a:r>
              <a:rPr sz="700" spc="5" dirty="0">
                <a:latin typeface="Calibri"/>
                <a:cs typeface="Calibri"/>
              </a:rPr>
              <a:t> </a:t>
            </a:r>
            <a:r>
              <a:rPr sz="700" spc="-10" dirty="0">
                <a:latin typeface="Calibri"/>
                <a:cs typeface="Calibri"/>
              </a:rPr>
              <a:t>parents;</a:t>
            </a:r>
            <a:r>
              <a:rPr sz="700" spc="10" dirty="0">
                <a:latin typeface="Calibri"/>
                <a:cs typeface="Calibri"/>
              </a:rPr>
              <a:t> </a:t>
            </a:r>
            <a:r>
              <a:rPr sz="700" spc="-25" dirty="0">
                <a:latin typeface="Calibri"/>
                <a:cs typeface="Calibri"/>
              </a:rPr>
              <a:t>IB</a:t>
            </a:r>
            <a:r>
              <a:rPr sz="700" spc="500" dirty="0">
                <a:latin typeface="Calibri"/>
                <a:cs typeface="Calibri"/>
              </a:rPr>
              <a:t> </a:t>
            </a:r>
            <a:r>
              <a:rPr sz="700" spc="-10" dirty="0">
                <a:latin typeface="Calibri"/>
                <a:cs typeface="Calibri"/>
              </a:rPr>
              <a:t>Parent</a:t>
            </a:r>
            <a:r>
              <a:rPr sz="700" spc="10" dirty="0">
                <a:latin typeface="Calibri"/>
                <a:cs typeface="Calibri"/>
              </a:rPr>
              <a:t> </a:t>
            </a:r>
            <a:r>
              <a:rPr sz="700" spc="-10" dirty="0">
                <a:latin typeface="Calibri"/>
                <a:cs typeface="Calibri"/>
              </a:rPr>
              <a:t>Coalition</a:t>
            </a:r>
            <a:r>
              <a:rPr sz="700" spc="10" dirty="0">
                <a:latin typeface="Calibri"/>
                <a:cs typeface="Calibri"/>
              </a:rPr>
              <a:t> </a:t>
            </a:r>
            <a:r>
              <a:rPr sz="700" spc="-10" dirty="0">
                <a:latin typeface="Calibri"/>
                <a:cs typeface="Calibri"/>
              </a:rPr>
              <a:t>reflects</a:t>
            </a:r>
            <a:r>
              <a:rPr sz="700" spc="10" dirty="0">
                <a:latin typeface="Calibri"/>
                <a:cs typeface="Calibri"/>
              </a:rPr>
              <a:t> </a:t>
            </a:r>
            <a:r>
              <a:rPr sz="700" dirty="0">
                <a:latin typeface="Calibri"/>
                <a:cs typeface="Calibri"/>
              </a:rPr>
              <a:t>the</a:t>
            </a:r>
            <a:r>
              <a:rPr sz="700" spc="10" dirty="0">
                <a:latin typeface="Calibri"/>
                <a:cs typeface="Calibri"/>
              </a:rPr>
              <a:t> </a:t>
            </a:r>
            <a:r>
              <a:rPr sz="700" spc="-10" dirty="0">
                <a:latin typeface="Calibri"/>
                <a:cs typeface="Calibri"/>
              </a:rPr>
              <a:t>diversity</a:t>
            </a:r>
            <a:r>
              <a:rPr sz="700" spc="10" dirty="0">
                <a:latin typeface="Calibri"/>
                <a:cs typeface="Calibri"/>
              </a:rPr>
              <a:t> </a:t>
            </a:r>
            <a:r>
              <a:rPr sz="700" dirty="0">
                <a:latin typeface="Calibri"/>
                <a:cs typeface="Calibri"/>
              </a:rPr>
              <a:t>of</a:t>
            </a:r>
            <a:r>
              <a:rPr sz="700" spc="10" dirty="0">
                <a:latin typeface="Calibri"/>
                <a:cs typeface="Calibri"/>
              </a:rPr>
              <a:t> </a:t>
            </a:r>
            <a:r>
              <a:rPr sz="700" dirty="0">
                <a:latin typeface="Calibri"/>
                <a:cs typeface="Calibri"/>
              </a:rPr>
              <a:t>the</a:t>
            </a:r>
            <a:r>
              <a:rPr sz="700" spc="15" dirty="0">
                <a:latin typeface="Calibri"/>
                <a:cs typeface="Calibri"/>
              </a:rPr>
              <a:t> </a:t>
            </a:r>
            <a:r>
              <a:rPr sz="700" spc="-10" dirty="0">
                <a:latin typeface="Calibri"/>
                <a:cs typeface="Calibri"/>
              </a:rPr>
              <a:t>school.</a:t>
            </a:r>
            <a:endParaRPr sz="700">
              <a:latin typeface="Calibri"/>
              <a:cs typeface="Calibri"/>
            </a:endParaRPr>
          </a:p>
          <a:p>
            <a:pPr marL="85725"/>
            <a:r>
              <a:rPr sz="700" dirty="0">
                <a:latin typeface="Calibri"/>
                <a:cs typeface="Calibri"/>
              </a:rPr>
              <a:t>7C. </a:t>
            </a:r>
            <a:r>
              <a:rPr sz="700" spc="-10" dirty="0">
                <a:latin typeface="Calibri"/>
                <a:cs typeface="Calibri"/>
              </a:rPr>
              <a:t>Provide</a:t>
            </a:r>
            <a:r>
              <a:rPr sz="700" dirty="0">
                <a:latin typeface="Calibri"/>
                <a:cs typeface="Calibri"/>
              </a:rPr>
              <a:t> </a:t>
            </a:r>
            <a:r>
              <a:rPr sz="700" spc="-10" dirty="0">
                <a:latin typeface="Calibri"/>
                <a:cs typeface="Calibri"/>
              </a:rPr>
              <a:t>leadership</a:t>
            </a:r>
            <a:r>
              <a:rPr sz="700" dirty="0">
                <a:latin typeface="Calibri"/>
                <a:cs typeface="Calibri"/>
              </a:rPr>
              <a:t> and support for </a:t>
            </a:r>
            <a:r>
              <a:rPr sz="700" spc="-10" dirty="0">
                <a:latin typeface="Calibri"/>
                <a:cs typeface="Calibri"/>
              </a:rPr>
              <a:t>messaging</a:t>
            </a:r>
            <a:r>
              <a:rPr sz="700" dirty="0">
                <a:latin typeface="Calibri"/>
                <a:cs typeface="Calibri"/>
              </a:rPr>
              <a:t> and capital </a:t>
            </a:r>
            <a:r>
              <a:rPr sz="700" spc="-10" dirty="0">
                <a:latin typeface="Calibri"/>
                <a:cs typeface="Calibri"/>
              </a:rPr>
              <a:t>campaign</a:t>
            </a:r>
            <a:endParaRPr sz="700">
              <a:latin typeface="Calibri"/>
              <a:cs typeface="Calibri"/>
            </a:endParaRPr>
          </a:p>
        </p:txBody>
      </p:sp>
      <p:sp>
        <p:nvSpPr>
          <p:cNvPr id="7" name="object 7"/>
          <p:cNvSpPr txBox="1"/>
          <p:nvPr/>
        </p:nvSpPr>
        <p:spPr>
          <a:xfrm>
            <a:off x="5195330" y="185770"/>
            <a:ext cx="1409065" cy="452120"/>
          </a:xfrm>
          <a:prstGeom prst="rect">
            <a:avLst/>
          </a:prstGeom>
        </p:spPr>
        <p:txBody>
          <a:bodyPr vert="horz" wrap="square" lIns="0" tIns="12700" rIns="0" bIns="0" rtlCol="0">
            <a:spAutoFit/>
          </a:bodyPr>
          <a:lstStyle/>
          <a:p>
            <a:pPr marL="460375" marR="5080" indent="-448309">
              <a:spcBef>
                <a:spcPts val="100"/>
              </a:spcBef>
            </a:pPr>
            <a:r>
              <a:rPr sz="1400" b="1" dirty="0">
                <a:solidFill>
                  <a:srgbClr val="141414"/>
                </a:solidFill>
                <a:latin typeface="Calibri"/>
                <a:cs typeface="Calibri"/>
              </a:rPr>
              <a:t>North</a:t>
            </a:r>
            <a:r>
              <a:rPr sz="1400" b="1" spc="-35" dirty="0">
                <a:solidFill>
                  <a:srgbClr val="141414"/>
                </a:solidFill>
                <a:latin typeface="Calibri"/>
                <a:cs typeface="Calibri"/>
              </a:rPr>
              <a:t> </a:t>
            </a:r>
            <a:r>
              <a:rPr sz="1400" b="1" spc="-10" dirty="0">
                <a:solidFill>
                  <a:srgbClr val="141414"/>
                </a:solidFill>
                <a:latin typeface="Calibri"/>
                <a:cs typeface="Calibri"/>
              </a:rPr>
              <a:t>Atlanta</a:t>
            </a:r>
            <a:r>
              <a:rPr sz="1400" b="1" spc="-25" dirty="0">
                <a:solidFill>
                  <a:srgbClr val="141414"/>
                </a:solidFill>
                <a:latin typeface="Calibri"/>
                <a:cs typeface="Calibri"/>
              </a:rPr>
              <a:t> </a:t>
            </a:r>
            <a:r>
              <a:rPr sz="1400" b="1" spc="-20" dirty="0">
                <a:solidFill>
                  <a:srgbClr val="141414"/>
                </a:solidFill>
                <a:latin typeface="Calibri"/>
                <a:cs typeface="Calibri"/>
              </a:rPr>
              <a:t>High </a:t>
            </a:r>
            <a:r>
              <a:rPr sz="1400" b="1" spc="-10" dirty="0">
                <a:solidFill>
                  <a:srgbClr val="141414"/>
                </a:solidFill>
                <a:latin typeface="Calibri"/>
                <a:cs typeface="Calibri"/>
              </a:rPr>
              <a:t>School</a:t>
            </a:r>
            <a:endParaRPr sz="1400">
              <a:latin typeface="Calibri"/>
              <a:cs typeface="Calibri"/>
            </a:endParaRPr>
          </a:p>
        </p:txBody>
      </p:sp>
      <p:sp>
        <p:nvSpPr>
          <p:cNvPr id="8" name="object 8"/>
          <p:cNvSpPr txBox="1"/>
          <p:nvPr/>
        </p:nvSpPr>
        <p:spPr>
          <a:xfrm>
            <a:off x="1589925" y="167378"/>
            <a:ext cx="3542029" cy="713740"/>
          </a:xfrm>
          <a:prstGeom prst="rect">
            <a:avLst/>
          </a:prstGeom>
        </p:spPr>
        <p:txBody>
          <a:bodyPr vert="horz" wrap="square" lIns="0" tIns="11430" rIns="0" bIns="0" rtlCol="0">
            <a:spAutoFit/>
          </a:bodyPr>
          <a:lstStyle/>
          <a:p>
            <a:pPr marL="191135" marR="5080">
              <a:lnSpc>
                <a:spcPct val="100499"/>
              </a:lnSpc>
              <a:spcBef>
                <a:spcPts val="90"/>
              </a:spcBef>
            </a:pPr>
            <a:r>
              <a:rPr sz="1200" b="1" i="1" dirty="0">
                <a:solidFill>
                  <a:srgbClr val="141414"/>
                </a:solidFill>
                <a:latin typeface="Calibri"/>
                <a:cs typeface="Calibri"/>
              </a:rPr>
              <a:t>Mission</a:t>
            </a:r>
            <a:r>
              <a:rPr sz="1200" b="1" i="1" spc="220" dirty="0">
                <a:solidFill>
                  <a:srgbClr val="141414"/>
                </a:solidFill>
                <a:latin typeface="Calibri"/>
                <a:cs typeface="Calibri"/>
              </a:rPr>
              <a:t> </a:t>
            </a:r>
            <a:r>
              <a:rPr sz="700" dirty="0">
                <a:latin typeface="Arial"/>
                <a:cs typeface="Arial"/>
              </a:rPr>
              <a:t>Through</a:t>
            </a:r>
            <a:r>
              <a:rPr sz="700" spc="-20" dirty="0">
                <a:latin typeface="Arial"/>
                <a:cs typeface="Arial"/>
              </a:rPr>
              <a:t> </a:t>
            </a:r>
            <a:r>
              <a:rPr sz="700" dirty="0">
                <a:latin typeface="Arial"/>
                <a:cs typeface="Arial"/>
              </a:rPr>
              <a:t>a</a:t>
            </a:r>
            <a:r>
              <a:rPr sz="700" spc="-25" dirty="0">
                <a:latin typeface="Arial"/>
                <a:cs typeface="Arial"/>
              </a:rPr>
              <a:t> </a:t>
            </a:r>
            <a:r>
              <a:rPr sz="700" dirty="0">
                <a:latin typeface="Arial"/>
                <a:cs typeface="Arial"/>
              </a:rPr>
              <a:t>nurturing</a:t>
            </a:r>
            <a:r>
              <a:rPr sz="700" spc="-20" dirty="0">
                <a:latin typeface="Arial"/>
                <a:cs typeface="Arial"/>
              </a:rPr>
              <a:t> </a:t>
            </a:r>
            <a:r>
              <a:rPr sz="700" dirty="0">
                <a:latin typeface="Arial"/>
                <a:cs typeface="Arial"/>
              </a:rPr>
              <a:t>culture</a:t>
            </a:r>
            <a:r>
              <a:rPr sz="700" spc="-25" dirty="0">
                <a:latin typeface="Arial"/>
                <a:cs typeface="Arial"/>
              </a:rPr>
              <a:t> </a:t>
            </a:r>
            <a:r>
              <a:rPr sz="700" dirty="0">
                <a:latin typeface="Arial"/>
                <a:cs typeface="Arial"/>
              </a:rPr>
              <a:t>that</a:t>
            </a:r>
            <a:r>
              <a:rPr sz="700" spc="-20" dirty="0">
                <a:latin typeface="Arial"/>
                <a:cs typeface="Arial"/>
              </a:rPr>
              <a:t> </a:t>
            </a:r>
            <a:r>
              <a:rPr sz="700" dirty="0">
                <a:latin typeface="Arial"/>
                <a:cs typeface="Arial"/>
              </a:rPr>
              <a:t>embraces</a:t>
            </a:r>
            <a:r>
              <a:rPr sz="700" spc="-20" dirty="0">
                <a:latin typeface="Arial"/>
                <a:cs typeface="Arial"/>
              </a:rPr>
              <a:t> </a:t>
            </a:r>
            <a:r>
              <a:rPr sz="700" dirty="0">
                <a:latin typeface="Arial"/>
                <a:cs typeface="Arial"/>
              </a:rPr>
              <a:t>equity</a:t>
            </a:r>
            <a:r>
              <a:rPr sz="700" spc="-25" dirty="0">
                <a:latin typeface="Arial"/>
                <a:cs typeface="Arial"/>
              </a:rPr>
              <a:t> </a:t>
            </a:r>
            <a:r>
              <a:rPr sz="700" dirty="0">
                <a:latin typeface="Arial"/>
                <a:cs typeface="Arial"/>
              </a:rPr>
              <a:t>and</a:t>
            </a:r>
            <a:r>
              <a:rPr sz="700" spc="-20" dirty="0">
                <a:latin typeface="Arial"/>
                <a:cs typeface="Arial"/>
              </a:rPr>
              <a:t> </a:t>
            </a:r>
            <a:r>
              <a:rPr sz="700" spc="-10" dirty="0">
                <a:latin typeface="Arial"/>
                <a:cs typeface="Arial"/>
              </a:rPr>
              <a:t>diversity,</a:t>
            </a:r>
            <a:r>
              <a:rPr sz="700" spc="500" dirty="0">
                <a:latin typeface="Arial"/>
                <a:cs typeface="Arial"/>
              </a:rPr>
              <a:t> </a:t>
            </a:r>
            <a:r>
              <a:rPr sz="700" dirty="0">
                <a:latin typeface="Arial"/>
                <a:cs typeface="Arial"/>
              </a:rPr>
              <a:t>promotes</a:t>
            </a:r>
            <a:r>
              <a:rPr sz="700" spc="-40" dirty="0">
                <a:latin typeface="Arial"/>
                <a:cs typeface="Arial"/>
              </a:rPr>
              <a:t> </a:t>
            </a:r>
            <a:r>
              <a:rPr sz="700" dirty="0">
                <a:latin typeface="Arial"/>
                <a:cs typeface="Arial"/>
              </a:rPr>
              <a:t>academic</a:t>
            </a:r>
            <a:r>
              <a:rPr sz="700" spc="-25" dirty="0">
                <a:latin typeface="Arial"/>
                <a:cs typeface="Arial"/>
              </a:rPr>
              <a:t> </a:t>
            </a:r>
            <a:r>
              <a:rPr sz="700" dirty="0">
                <a:latin typeface="Arial"/>
                <a:cs typeface="Arial"/>
              </a:rPr>
              <a:t>rigor,</a:t>
            </a:r>
            <a:r>
              <a:rPr sz="700" spc="-25" dirty="0">
                <a:latin typeface="Arial"/>
                <a:cs typeface="Arial"/>
              </a:rPr>
              <a:t> </a:t>
            </a:r>
            <a:r>
              <a:rPr sz="700" dirty="0">
                <a:latin typeface="Arial"/>
                <a:cs typeface="Arial"/>
              </a:rPr>
              <a:t>and</a:t>
            </a:r>
            <a:r>
              <a:rPr sz="700" spc="-20" dirty="0">
                <a:latin typeface="Arial"/>
                <a:cs typeface="Arial"/>
              </a:rPr>
              <a:t> </a:t>
            </a:r>
            <a:r>
              <a:rPr sz="700" dirty="0">
                <a:latin typeface="Arial"/>
                <a:cs typeface="Arial"/>
              </a:rPr>
              <a:t>fosters</a:t>
            </a:r>
            <a:r>
              <a:rPr sz="700" spc="-25" dirty="0">
                <a:latin typeface="Arial"/>
                <a:cs typeface="Arial"/>
              </a:rPr>
              <a:t> </a:t>
            </a:r>
            <a:r>
              <a:rPr sz="700" spc="-10" dirty="0">
                <a:latin typeface="Arial"/>
                <a:cs typeface="Arial"/>
              </a:rPr>
              <a:t>integrity,</a:t>
            </a:r>
            <a:r>
              <a:rPr sz="700" spc="-25" dirty="0">
                <a:latin typeface="Arial"/>
                <a:cs typeface="Arial"/>
              </a:rPr>
              <a:t> </a:t>
            </a:r>
            <a:r>
              <a:rPr sz="700" spc="-10" dirty="0">
                <a:latin typeface="Arial"/>
                <a:cs typeface="Arial"/>
              </a:rPr>
              <a:t>North</a:t>
            </a:r>
            <a:r>
              <a:rPr sz="700" spc="-40" dirty="0">
                <a:latin typeface="Arial"/>
                <a:cs typeface="Arial"/>
              </a:rPr>
              <a:t> </a:t>
            </a:r>
            <a:r>
              <a:rPr sz="700" dirty="0">
                <a:latin typeface="Arial"/>
                <a:cs typeface="Arial"/>
              </a:rPr>
              <a:t>Atlanta</a:t>
            </a:r>
            <a:r>
              <a:rPr sz="700" spc="-20" dirty="0">
                <a:latin typeface="Arial"/>
                <a:cs typeface="Arial"/>
              </a:rPr>
              <a:t> </a:t>
            </a:r>
            <a:r>
              <a:rPr sz="700" dirty="0">
                <a:latin typeface="Arial"/>
                <a:cs typeface="Arial"/>
              </a:rPr>
              <a:t>High</a:t>
            </a:r>
            <a:r>
              <a:rPr sz="700" spc="-25" dirty="0">
                <a:latin typeface="Arial"/>
                <a:cs typeface="Arial"/>
              </a:rPr>
              <a:t> </a:t>
            </a:r>
            <a:r>
              <a:rPr sz="700" dirty="0">
                <a:latin typeface="Arial"/>
                <a:cs typeface="Arial"/>
              </a:rPr>
              <a:t>School</a:t>
            </a:r>
            <a:r>
              <a:rPr sz="700" spc="-25" dirty="0">
                <a:latin typeface="Arial"/>
                <a:cs typeface="Arial"/>
              </a:rPr>
              <a:t> </a:t>
            </a:r>
            <a:r>
              <a:rPr sz="700" dirty="0">
                <a:latin typeface="Arial"/>
                <a:cs typeface="Arial"/>
              </a:rPr>
              <a:t>will</a:t>
            </a:r>
            <a:r>
              <a:rPr sz="700" spc="-20" dirty="0">
                <a:latin typeface="Arial"/>
                <a:cs typeface="Arial"/>
              </a:rPr>
              <a:t> </a:t>
            </a:r>
            <a:r>
              <a:rPr sz="700" spc="-10" dirty="0">
                <a:latin typeface="Arial"/>
                <a:cs typeface="Arial"/>
              </a:rPr>
              <a:t>develop</a:t>
            </a:r>
            <a:r>
              <a:rPr sz="700" spc="500" dirty="0">
                <a:latin typeface="Arial"/>
                <a:cs typeface="Arial"/>
              </a:rPr>
              <a:t> </a:t>
            </a:r>
            <a:r>
              <a:rPr sz="700" spc="-10" dirty="0">
                <a:latin typeface="Arial"/>
                <a:cs typeface="Arial"/>
              </a:rPr>
              <a:t>inquiring,</a:t>
            </a:r>
            <a:r>
              <a:rPr sz="700" spc="-20" dirty="0">
                <a:latin typeface="Arial"/>
                <a:cs typeface="Arial"/>
              </a:rPr>
              <a:t> </a:t>
            </a:r>
            <a:r>
              <a:rPr sz="700" dirty="0">
                <a:latin typeface="Arial"/>
                <a:cs typeface="Arial"/>
              </a:rPr>
              <a:t>responsible,</a:t>
            </a:r>
            <a:r>
              <a:rPr sz="700" spc="-10" dirty="0">
                <a:latin typeface="Arial"/>
                <a:cs typeface="Arial"/>
              </a:rPr>
              <a:t> </a:t>
            </a:r>
            <a:r>
              <a:rPr sz="700" dirty="0">
                <a:latin typeface="Arial"/>
                <a:cs typeface="Arial"/>
              </a:rPr>
              <a:t>and</a:t>
            </a:r>
            <a:r>
              <a:rPr sz="700" spc="-10" dirty="0">
                <a:latin typeface="Arial"/>
                <a:cs typeface="Arial"/>
              </a:rPr>
              <a:t> </a:t>
            </a:r>
            <a:r>
              <a:rPr sz="700" dirty="0">
                <a:latin typeface="Arial"/>
                <a:cs typeface="Arial"/>
              </a:rPr>
              <a:t>caring</a:t>
            </a:r>
            <a:r>
              <a:rPr sz="700" spc="-10" dirty="0">
                <a:latin typeface="Arial"/>
                <a:cs typeface="Arial"/>
              </a:rPr>
              <a:t> </a:t>
            </a:r>
            <a:r>
              <a:rPr sz="700" dirty="0">
                <a:latin typeface="Arial"/>
                <a:cs typeface="Arial"/>
              </a:rPr>
              <a:t>young</a:t>
            </a:r>
            <a:r>
              <a:rPr sz="700" spc="-10" dirty="0">
                <a:latin typeface="Arial"/>
                <a:cs typeface="Arial"/>
              </a:rPr>
              <a:t> </a:t>
            </a:r>
            <a:r>
              <a:rPr sz="700" dirty="0">
                <a:latin typeface="Arial"/>
                <a:cs typeface="Arial"/>
              </a:rPr>
              <a:t>adults</a:t>
            </a:r>
            <a:r>
              <a:rPr sz="700" spc="-10" dirty="0">
                <a:latin typeface="Arial"/>
                <a:cs typeface="Arial"/>
              </a:rPr>
              <a:t> </a:t>
            </a:r>
            <a:r>
              <a:rPr sz="700" dirty="0">
                <a:latin typeface="Arial"/>
                <a:cs typeface="Arial"/>
              </a:rPr>
              <a:t>who</a:t>
            </a:r>
            <a:r>
              <a:rPr sz="700" spc="-10" dirty="0">
                <a:latin typeface="Arial"/>
                <a:cs typeface="Arial"/>
              </a:rPr>
              <a:t> </a:t>
            </a:r>
            <a:r>
              <a:rPr sz="700" dirty="0">
                <a:latin typeface="Arial"/>
                <a:cs typeface="Arial"/>
              </a:rPr>
              <a:t>will</a:t>
            </a:r>
            <a:r>
              <a:rPr sz="700" spc="-10" dirty="0">
                <a:latin typeface="Arial"/>
                <a:cs typeface="Arial"/>
              </a:rPr>
              <a:t> </a:t>
            </a:r>
            <a:r>
              <a:rPr sz="700" dirty="0">
                <a:latin typeface="Arial"/>
                <a:cs typeface="Arial"/>
              </a:rPr>
              <a:t>graduate</a:t>
            </a:r>
            <a:r>
              <a:rPr sz="700" spc="-10" dirty="0">
                <a:latin typeface="Arial"/>
                <a:cs typeface="Arial"/>
              </a:rPr>
              <a:t> </a:t>
            </a:r>
            <a:r>
              <a:rPr sz="700" dirty="0">
                <a:latin typeface="Arial"/>
                <a:cs typeface="Arial"/>
              </a:rPr>
              <a:t>ready</a:t>
            </a:r>
            <a:r>
              <a:rPr sz="700" spc="-10" dirty="0">
                <a:latin typeface="Arial"/>
                <a:cs typeface="Arial"/>
              </a:rPr>
              <a:t> </a:t>
            </a:r>
            <a:r>
              <a:rPr sz="700" dirty="0">
                <a:latin typeface="Arial"/>
                <a:cs typeface="Arial"/>
              </a:rPr>
              <a:t>for</a:t>
            </a:r>
            <a:r>
              <a:rPr sz="700" spc="-5" dirty="0">
                <a:latin typeface="Arial"/>
                <a:cs typeface="Arial"/>
              </a:rPr>
              <a:t> </a:t>
            </a:r>
            <a:r>
              <a:rPr sz="700" spc="-10" dirty="0">
                <a:latin typeface="Arial"/>
                <a:cs typeface="Arial"/>
              </a:rPr>
              <a:t>college,</a:t>
            </a:r>
            <a:r>
              <a:rPr sz="700" spc="500" dirty="0">
                <a:latin typeface="Arial"/>
                <a:cs typeface="Arial"/>
              </a:rPr>
              <a:t> </a:t>
            </a:r>
            <a:r>
              <a:rPr sz="700" dirty="0">
                <a:latin typeface="Arial"/>
                <a:cs typeface="Arial"/>
              </a:rPr>
              <a:t>career</a:t>
            </a:r>
            <a:r>
              <a:rPr sz="700" spc="-10" dirty="0">
                <a:latin typeface="Arial"/>
                <a:cs typeface="Arial"/>
              </a:rPr>
              <a:t> </a:t>
            </a:r>
            <a:r>
              <a:rPr sz="700" dirty="0">
                <a:latin typeface="Arial"/>
                <a:cs typeface="Arial"/>
              </a:rPr>
              <a:t>and</a:t>
            </a:r>
            <a:r>
              <a:rPr sz="700" spc="-10" dirty="0">
                <a:latin typeface="Arial"/>
                <a:cs typeface="Arial"/>
              </a:rPr>
              <a:t> life.</a:t>
            </a:r>
            <a:endParaRPr sz="700">
              <a:latin typeface="Arial"/>
              <a:cs typeface="Arial"/>
            </a:endParaRPr>
          </a:p>
          <a:p>
            <a:pPr marL="12700"/>
            <a:r>
              <a:rPr sz="1200" b="1" i="1" dirty="0">
                <a:solidFill>
                  <a:srgbClr val="141414"/>
                </a:solidFill>
                <a:latin typeface="Calibri"/>
                <a:cs typeface="Calibri"/>
              </a:rPr>
              <a:t>SMART</a:t>
            </a:r>
            <a:r>
              <a:rPr sz="1200" b="1" i="1" spc="-45" dirty="0">
                <a:solidFill>
                  <a:srgbClr val="141414"/>
                </a:solidFill>
                <a:latin typeface="Calibri"/>
                <a:cs typeface="Calibri"/>
              </a:rPr>
              <a:t> </a:t>
            </a:r>
            <a:r>
              <a:rPr sz="1200" b="1" i="1" spc="-10" dirty="0">
                <a:solidFill>
                  <a:srgbClr val="141414"/>
                </a:solidFill>
                <a:latin typeface="Calibri"/>
                <a:cs typeface="Calibri"/>
              </a:rPr>
              <a:t>Goals</a:t>
            </a:r>
            <a:endParaRPr sz="1200">
              <a:latin typeface="Calibri"/>
              <a:cs typeface="Calibri"/>
            </a:endParaRPr>
          </a:p>
        </p:txBody>
      </p:sp>
      <p:sp>
        <p:nvSpPr>
          <p:cNvPr id="9" name="object 9"/>
          <p:cNvSpPr txBox="1"/>
          <p:nvPr/>
        </p:nvSpPr>
        <p:spPr>
          <a:xfrm>
            <a:off x="6169028" y="1846468"/>
            <a:ext cx="1108710" cy="197490"/>
          </a:xfrm>
          <a:prstGeom prst="rect">
            <a:avLst/>
          </a:prstGeom>
        </p:spPr>
        <p:txBody>
          <a:bodyPr vert="horz" wrap="square" lIns="0" tIns="12700" rIns="0" bIns="0" rtlCol="0">
            <a:spAutoFit/>
          </a:bodyPr>
          <a:lstStyle/>
          <a:p>
            <a:pPr marL="12700">
              <a:spcBef>
                <a:spcPts val="100"/>
              </a:spcBef>
            </a:pPr>
            <a:r>
              <a:rPr sz="1200" b="1" i="1" dirty="0">
                <a:solidFill>
                  <a:srgbClr val="141414"/>
                </a:solidFill>
                <a:latin typeface="Calibri"/>
                <a:cs typeface="Calibri"/>
              </a:rPr>
              <a:t>School</a:t>
            </a:r>
            <a:r>
              <a:rPr sz="1200" b="1" i="1" spc="-30" dirty="0">
                <a:solidFill>
                  <a:srgbClr val="141414"/>
                </a:solidFill>
                <a:latin typeface="Calibri"/>
                <a:cs typeface="Calibri"/>
              </a:rPr>
              <a:t> </a:t>
            </a:r>
            <a:r>
              <a:rPr sz="1200" b="1" i="1" spc="-10" dirty="0">
                <a:solidFill>
                  <a:srgbClr val="141414"/>
                </a:solidFill>
                <a:latin typeface="Calibri"/>
                <a:cs typeface="Calibri"/>
              </a:rPr>
              <a:t>Strategies</a:t>
            </a:r>
            <a:endParaRPr sz="1200">
              <a:latin typeface="Calibri"/>
              <a:cs typeface="Calibri"/>
            </a:endParaRPr>
          </a:p>
        </p:txBody>
      </p:sp>
      <p:sp>
        <p:nvSpPr>
          <p:cNvPr id="10" name="object 10"/>
          <p:cNvSpPr txBox="1"/>
          <p:nvPr/>
        </p:nvSpPr>
        <p:spPr>
          <a:xfrm>
            <a:off x="2162424" y="946328"/>
            <a:ext cx="1912620" cy="780415"/>
          </a:xfrm>
          <a:prstGeom prst="rect">
            <a:avLst/>
          </a:prstGeom>
          <a:ln w="12699">
            <a:solidFill>
              <a:srgbClr val="A5A5A5"/>
            </a:solidFill>
          </a:ln>
        </p:spPr>
        <p:txBody>
          <a:bodyPr vert="horz" wrap="square" lIns="0" tIns="20320" rIns="0" bIns="0" rtlCol="0">
            <a:spAutoFit/>
          </a:bodyPr>
          <a:lstStyle/>
          <a:p>
            <a:pPr marL="191135" marR="186055" algn="ctr">
              <a:spcBef>
                <a:spcPts val="160"/>
              </a:spcBef>
            </a:pPr>
            <a:r>
              <a:rPr sz="800" b="1" dirty="0">
                <a:latin typeface="Calibri"/>
                <a:cs typeface="Calibri"/>
              </a:rPr>
              <a:t>By</a:t>
            </a:r>
            <a:r>
              <a:rPr sz="800" b="1" spc="-15" dirty="0">
                <a:latin typeface="Calibri"/>
                <a:cs typeface="Calibri"/>
              </a:rPr>
              <a:t> </a:t>
            </a:r>
            <a:r>
              <a:rPr sz="800" b="1" dirty="0">
                <a:latin typeface="Calibri"/>
                <a:cs typeface="Calibri"/>
              </a:rPr>
              <a:t>the</a:t>
            </a:r>
            <a:r>
              <a:rPr sz="800" b="1" spc="-15" dirty="0">
                <a:latin typeface="Calibri"/>
                <a:cs typeface="Calibri"/>
              </a:rPr>
              <a:t> </a:t>
            </a:r>
            <a:r>
              <a:rPr sz="800" b="1" dirty="0">
                <a:latin typeface="Calibri"/>
                <a:cs typeface="Calibri"/>
              </a:rPr>
              <a:t>end</a:t>
            </a:r>
            <a:r>
              <a:rPr sz="800" b="1" spc="-15" dirty="0">
                <a:latin typeface="Calibri"/>
                <a:cs typeface="Calibri"/>
              </a:rPr>
              <a:t> </a:t>
            </a:r>
            <a:r>
              <a:rPr sz="800" b="1" dirty="0">
                <a:latin typeface="Calibri"/>
                <a:cs typeface="Calibri"/>
              </a:rPr>
              <a:t>of</a:t>
            </a:r>
            <a:r>
              <a:rPr sz="800" b="1" spc="-15" dirty="0">
                <a:latin typeface="Calibri"/>
                <a:cs typeface="Calibri"/>
              </a:rPr>
              <a:t> </a:t>
            </a:r>
            <a:r>
              <a:rPr sz="800" b="1" dirty="0">
                <a:latin typeface="Calibri"/>
                <a:cs typeface="Calibri"/>
              </a:rPr>
              <a:t>the</a:t>
            </a:r>
            <a:r>
              <a:rPr sz="800" b="1" spc="-15" dirty="0">
                <a:latin typeface="Calibri"/>
                <a:cs typeface="Calibri"/>
              </a:rPr>
              <a:t> </a:t>
            </a:r>
            <a:r>
              <a:rPr sz="800" b="1" dirty="0">
                <a:latin typeface="Calibri"/>
                <a:cs typeface="Calibri"/>
              </a:rPr>
              <a:t>2021</a:t>
            </a:r>
            <a:r>
              <a:rPr sz="800" b="1" spc="-15" dirty="0">
                <a:latin typeface="Calibri"/>
                <a:cs typeface="Calibri"/>
              </a:rPr>
              <a:t> </a:t>
            </a:r>
            <a:r>
              <a:rPr sz="800" b="1" dirty="0">
                <a:latin typeface="Calibri"/>
                <a:cs typeface="Calibri"/>
              </a:rPr>
              <a:t>-</a:t>
            </a:r>
            <a:r>
              <a:rPr sz="800" b="1" spc="-15" dirty="0">
                <a:latin typeface="Calibri"/>
                <a:cs typeface="Calibri"/>
              </a:rPr>
              <a:t> </a:t>
            </a:r>
            <a:r>
              <a:rPr sz="800" b="1" dirty="0">
                <a:latin typeface="Calibri"/>
                <a:cs typeface="Calibri"/>
              </a:rPr>
              <a:t>2022</a:t>
            </a:r>
            <a:r>
              <a:rPr sz="800" b="1" spc="-10" dirty="0">
                <a:latin typeface="Calibri"/>
                <a:cs typeface="Calibri"/>
              </a:rPr>
              <a:t> school</a:t>
            </a:r>
            <a:r>
              <a:rPr sz="800" b="1" spc="500" dirty="0">
                <a:latin typeface="Calibri"/>
                <a:cs typeface="Calibri"/>
              </a:rPr>
              <a:t> </a:t>
            </a:r>
            <a:r>
              <a:rPr sz="800" b="1" spc="-10" dirty="0">
                <a:latin typeface="Calibri"/>
                <a:cs typeface="Calibri"/>
              </a:rPr>
              <a:t>year,</a:t>
            </a:r>
            <a:r>
              <a:rPr sz="800" b="1" spc="-15" dirty="0">
                <a:latin typeface="Calibri"/>
                <a:cs typeface="Calibri"/>
              </a:rPr>
              <a:t> </a:t>
            </a:r>
            <a:r>
              <a:rPr sz="800" b="1" dirty="0">
                <a:latin typeface="Calibri"/>
                <a:cs typeface="Calibri"/>
              </a:rPr>
              <a:t>and</a:t>
            </a:r>
            <a:r>
              <a:rPr sz="800" b="1" spc="-10" dirty="0">
                <a:latin typeface="Calibri"/>
                <a:cs typeface="Calibri"/>
              </a:rPr>
              <a:t> </a:t>
            </a:r>
            <a:r>
              <a:rPr sz="800" b="1" dirty="0">
                <a:latin typeface="Calibri"/>
                <a:cs typeface="Calibri"/>
              </a:rPr>
              <a:t>each</a:t>
            </a:r>
            <a:r>
              <a:rPr sz="800" b="1" spc="-15" dirty="0">
                <a:latin typeface="Calibri"/>
                <a:cs typeface="Calibri"/>
              </a:rPr>
              <a:t> </a:t>
            </a:r>
            <a:r>
              <a:rPr sz="800" b="1" spc="-10" dirty="0">
                <a:latin typeface="Calibri"/>
                <a:cs typeface="Calibri"/>
              </a:rPr>
              <a:t>subsequent year, </a:t>
            </a:r>
            <a:r>
              <a:rPr sz="800" b="1" spc="-25" dirty="0">
                <a:latin typeface="Calibri"/>
                <a:cs typeface="Calibri"/>
              </a:rPr>
              <a:t>the</a:t>
            </a:r>
            <a:endParaRPr sz="800">
              <a:latin typeface="Calibri"/>
              <a:cs typeface="Calibri"/>
            </a:endParaRPr>
          </a:p>
          <a:p>
            <a:pPr marL="99060" marR="68580" algn="ctr"/>
            <a:r>
              <a:rPr sz="800" b="1" spc="-10" dirty="0">
                <a:latin typeface="Calibri"/>
                <a:cs typeface="Calibri"/>
              </a:rPr>
              <a:t>percentage</a:t>
            </a:r>
            <a:r>
              <a:rPr sz="800" b="1" spc="-5" dirty="0">
                <a:latin typeface="Calibri"/>
                <a:cs typeface="Calibri"/>
              </a:rPr>
              <a:t> </a:t>
            </a:r>
            <a:r>
              <a:rPr sz="800" b="1" dirty="0">
                <a:latin typeface="Calibri"/>
                <a:cs typeface="Calibri"/>
              </a:rPr>
              <a:t>of</a:t>
            </a:r>
            <a:r>
              <a:rPr sz="800" b="1" spc="-5" dirty="0">
                <a:latin typeface="Calibri"/>
                <a:cs typeface="Calibri"/>
              </a:rPr>
              <a:t> </a:t>
            </a:r>
            <a:r>
              <a:rPr sz="800" b="1" spc="-10" dirty="0">
                <a:latin typeface="Calibri"/>
                <a:cs typeface="Calibri"/>
              </a:rPr>
              <a:t>students</a:t>
            </a:r>
            <a:r>
              <a:rPr sz="800" b="1" spc="-5" dirty="0">
                <a:latin typeface="Calibri"/>
                <a:cs typeface="Calibri"/>
              </a:rPr>
              <a:t> </a:t>
            </a:r>
            <a:r>
              <a:rPr sz="800" b="1" dirty="0">
                <a:latin typeface="Calibri"/>
                <a:cs typeface="Calibri"/>
              </a:rPr>
              <a:t>earning</a:t>
            </a:r>
            <a:r>
              <a:rPr sz="800" b="1" spc="-5" dirty="0">
                <a:latin typeface="Calibri"/>
                <a:cs typeface="Calibri"/>
              </a:rPr>
              <a:t> </a:t>
            </a:r>
            <a:r>
              <a:rPr sz="800" b="1" dirty="0">
                <a:latin typeface="Calibri"/>
                <a:cs typeface="Calibri"/>
              </a:rPr>
              <a:t>a</a:t>
            </a:r>
            <a:r>
              <a:rPr sz="800" b="1" spc="-5" dirty="0">
                <a:latin typeface="Calibri"/>
                <a:cs typeface="Calibri"/>
              </a:rPr>
              <a:t> </a:t>
            </a:r>
            <a:r>
              <a:rPr sz="800" b="1" dirty="0">
                <a:latin typeface="Calibri"/>
                <a:cs typeface="Calibri"/>
              </a:rPr>
              <a:t>score</a:t>
            </a:r>
            <a:r>
              <a:rPr sz="800" b="1" spc="10" dirty="0">
                <a:latin typeface="Calibri"/>
                <a:cs typeface="Calibri"/>
              </a:rPr>
              <a:t> </a:t>
            </a:r>
            <a:r>
              <a:rPr sz="800" b="1" spc="-25" dirty="0">
                <a:latin typeface="Calibri"/>
                <a:cs typeface="Calibri"/>
              </a:rPr>
              <a:t>of</a:t>
            </a:r>
            <a:r>
              <a:rPr sz="800" b="1" spc="500" dirty="0">
                <a:latin typeface="Calibri"/>
                <a:cs typeface="Calibri"/>
              </a:rPr>
              <a:t> </a:t>
            </a:r>
            <a:r>
              <a:rPr sz="800" b="1" spc="-10" dirty="0">
                <a:latin typeface="Calibri"/>
                <a:cs typeface="Calibri"/>
              </a:rPr>
              <a:t>proficient</a:t>
            </a:r>
            <a:r>
              <a:rPr sz="800" b="1" spc="-5" dirty="0">
                <a:latin typeface="Calibri"/>
                <a:cs typeface="Calibri"/>
              </a:rPr>
              <a:t> </a:t>
            </a:r>
            <a:r>
              <a:rPr sz="800" b="1" dirty="0">
                <a:latin typeface="Calibri"/>
                <a:cs typeface="Calibri"/>
              </a:rPr>
              <a:t>and</a:t>
            </a:r>
            <a:r>
              <a:rPr sz="800" b="1" spc="-5" dirty="0">
                <a:latin typeface="Calibri"/>
                <a:cs typeface="Calibri"/>
              </a:rPr>
              <a:t> </a:t>
            </a:r>
            <a:r>
              <a:rPr sz="800" b="1" dirty="0">
                <a:latin typeface="Calibri"/>
                <a:cs typeface="Calibri"/>
              </a:rPr>
              <a:t>above on</a:t>
            </a:r>
            <a:r>
              <a:rPr sz="800" b="1" spc="-5" dirty="0">
                <a:latin typeface="Calibri"/>
                <a:cs typeface="Calibri"/>
              </a:rPr>
              <a:t> </a:t>
            </a:r>
            <a:r>
              <a:rPr sz="800" b="1" dirty="0">
                <a:latin typeface="Calibri"/>
                <a:cs typeface="Calibri"/>
              </a:rPr>
              <a:t>the</a:t>
            </a:r>
            <a:r>
              <a:rPr sz="800" b="1" spc="-5" dirty="0">
                <a:latin typeface="Calibri"/>
                <a:cs typeface="Calibri"/>
              </a:rPr>
              <a:t> </a:t>
            </a:r>
            <a:r>
              <a:rPr sz="800" b="1" spc="-10" dirty="0">
                <a:latin typeface="Calibri"/>
                <a:cs typeface="Calibri"/>
              </a:rPr>
              <a:t>Algebra</a:t>
            </a:r>
            <a:r>
              <a:rPr sz="800" b="1" dirty="0">
                <a:latin typeface="Calibri"/>
                <a:cs typeface="Calibri"/>
              </a:rPr>
              <a:t> </a:t>
            </a:r>
            <a:r>
              <a:rPr sz="800" b="1" spc="-50" dirty="0">
                <a:latin typeface="Calibri"/>
                <a:cs typeface="Calibri"/>
              </a:rPr>
              <a:t>I</a:t>
            </a:r>
            <a:r>
              <a:rPr sz="800" b="1" spc="500" dirty="0">
                <a:latin typeface="Calibri"/>
                <a:cs typeface="Calibri"/>
              </a:rPr>
              <a:t> </a:t>
            </a:r>
            <a:r>
              <a:rPr sz="800" b="1" dirty="0">
                <a:latin typeface="Calibri"/>
                <a:cs typeface="Calibri"/>
              </a:rPr>
              <a:t>EOC</a:t>
            </a:r>
            <a:r>
              <a:rPr sz="800" b="1" spc="-25" dirty="0">
                <a:latin typeface="Calibri"/>
                <a:cs typeface="Calibri"/>
              </a:rPr>
              <a:t> </a:t>
            </a:r>
            <a:r>
              <a:rPr sz="800" b="1" dirty="0">
                <a:latin typeface="Calibri"/>
                <a:cs typeface="Calibri"/>
              </a:rPr>
              <a:t>and</a:t>
            </a:r>
            <a:r>
              <a:rPr sz="800" b="1" spc="-25" dirty="0">
                <a:latin typeface="Calibri"/>
                <a:cs typeface="Calibri"/>
              </a:rPr>
              <a:t> </a:t>
            </a:r>
            <a:r>
              <a:rPr sz="800" b="1" dirty="0">
                <a:latin typeface="Calibri"/>
                <a:cs typeface="Calibri"/>
              </a:rPr>
              <a:t>American</a:t>
            </a:r>
            <a:r>
              <a:rPr sz="800" b="1" spc="-20" dirty="0">
                <a:latin typeface="Calibri"/>
                <a:cs typeface="Calibri"/>
              </a:rPr>
              <a:t> </a:t>
            </a:r>
            <a:r>
              <a:rPr sz="800" b="1" dirty="0">
                <a:latin typeface="Calibri"/>
                <a:cs typeface="Calibri"/>
              </a:rPr>
              <a:t>Lit</a:t>
            </a:r>
            <a:r>
              <a:rPr sz="800" b="1" spc="-25" dirty="0">
                <a:latin typeface="Calibri"/>
                <a:cs typeface="Calibri"/>
              </a:rPr>
              <a:t> </a:t>
            </a:r>
            <a:r>
              <a:rPr sz="800" b="1" dirty="0">
                <a:latin typeface="Calibri"/>
                <a:cs typeface="Calibri"/>
              </a:rPr>
              <a:t>EOC</a:t>
            </a:r>
            <a:r>
              <a:rPr sz="800" b="1" spc="-25" dirty="0">
                <a:latin typeface="Calibri"/>
                <a:cs typeface="Calibri"/>
              </a:rPr>
              <a:t> </a:t>
            </a:r>
            <a:r>
              <a:rPr sz="800" b="1" dirty="0">
                <a:latin typeface="Calibri"/>
                <a:cs typeface="Calibri"/>
              </a:rPr>
              <a:t>will</a:t>
            </a:r>
            <a:r>
              <a:rPr sz="800" b="1" spc="-20" dirty="0">
                <a:latin typeface="Calibri"/>
                <a:cs typeface="Calibri"/>
              </a:rPr>
              <a:t> </a:t>
            </a:r>
            <a:r>
              <a:rPr sz="800" b="1" spc="-10" dirty="0">
                <a:latin typeface="Calibri"/>
                <a:cs typeface="Calibri"/>
              </a:rPr>
              <a:t>increase</a:t>
            </a:r>
            <a:r>
              <a:rPr sz="800" b="1" spc="500" dirty="0">
                <a:latin typeface="Calibri"/>
                <a:cs typeface="Calibri"/>
              </a:rPr>
              <a:t> </a:t>
            </a:r>
            <a:r>
              <a:rPr sz="800" b="1" dirty="0">
                <a:latin typeface="Calibri"/>
                <a:cs typeface="Calibri"/>
              </a:rPr>
              <a:t>3%</a:t>
            </a:r>
            <a:r>
              <a:rPr sz="800" b="1" spc="-10" dirty="0">
                <a:latin typeface="Calibri"/>
                <a:cs typeface="Calibri"/>
              </a:rPr>
              <a:t> </a:t>
            </a:r>
            <a:r>
              <a:rPr sz="800" b="1" dirty="0">
                <a:latin typeface="Calibri"/>
                <a:cs typeface="Calibri"/>
              </a:rPr>
              <a:t>or</a:t>
            </a:r>
            <a:r>
              <a:rPr sz="800" b="1" spc="-10" dirty="0">
                <a:latin typeface="Calibri"/>
                <a:cs typeface="Calibri"/>
              </a:rPr>
              <a:t> higher.</a:t>
            </a:r>
            <a:endParaRPr sz="800">
              <a:latin typeface="Calibri"/>
              <a:cs typeface="Calibri"/>
            </a:endParaRPr>
          </a:p>
        </p:txBody>
      </p:sp>
      <p:sp>
        <p:nvSpPr>
          <p:cNvPr id="11" name="object 11"/>
          <p:cNvSpPr txBox="1"/>
          <p:nvPr/>
        </p:nvSpPr>
        <p:spPr>
          <a:xfrm>
            <a:off x="4172886" y="944141"/>
            <a:ext cx="1912620" cy="655116"/>
          </a:xfrm>
          <a:prstGeom prst="rect">
            <a:avLst/>
          </a:prstGeom>
          <a:ln w="12699">
            <a:solidFill>
              <a:srgbClr val="A5A5A5"/>
            </a:solidFill>
          </a:ln>
        </p:spPr>
        <p:txBody>
          <a:bodyPr vert="horz" wrap="square" lIns="0" tIns="42545" rIns="0" bIns="0" rtlCol="0">
            <a:spAutoFit/>
          </a:bodyPr>
          <a:lstStyle/>
          <a:p>
            <a:pPr marL="114300" marR="109855" algn="ctr">
              <a:lnSpc>
                <a:spcPct val="114999"/>
              </a:lnSpc>
              <a:spcBef>
                <a:spcPts val="335"/>
              </a:spcBef>
            </a:pPr>
            <a:r>
              <a:rPr sz="700" b="1" dirty="0">
                <a:latin typeface="Calibri"/>
                <a:cs typeface="Calibri"/>
              </a:rPr>
              <a:t>The </a:t>
            </a:r>
            <a:r>
              <a:rPr sz="700" b="1" spc="-10" dirty="0">
                <a:latin typeface="Calibri"/>
                <a:cs typeface="Calibri"/>
              </a:rPr>
              <a:t>percentage</a:t>
            </a:r>
            <a:r>
              <a:rPr sz="700" b="1" dirty="0">
                <a:latin typeface="Calibri"/>
                <a:cs typeface="Calibri"/>
              </a:rPr>
              <a:t> of ELL,</a:t>
            </a:r>
            <a:r>
              <a:rPr sz="700" b="1" spc="5" dirty="0">
                <a:latin typeface="Calibri"/>
                <a:cs typeface="Calibri"/>
              </a:rPr>
              <a:t> </a:t>
            </a:r>
            <a:r>
              <a:rPr sz="700" b="1" spc="-10" dirty="0">
                <a:latin typeface="Calibri"/>
                <a:cs typeface="Calibri"/>
              </a:rPr>
              <a:t>Hispanic</a:t>
            </a:r>
            <a:r>
              <a:rPr sz="700" b="1" dirty="0">
                <a:latin typeface="Calibri"/>
                <a:cs typeface="Calibri"/>
              </a:rPr>
              <a:t> and</a:t>
            </a:r>
            <a:r>
              <a:rPr sz="700" b="1" spc="165" dirty="0">
                <a:latin typeface="Calibri"/>
                <a:cs typeface="Calibri"/>
              </a:rPr>
              <a:t> </a:t>
            </a:r>
            <a:r>
              <a:rPr sz="700" b="1" spc="-10" dirty="0">
                <a:latin typeface="Calibri"/>
                <a:cs typeface="Calibri"/>
              </a:rPr>
              <a:t>Students</a:t>
            </a:r>
            <a:r>
              <a:rPr sz="700" b="1" spc="500" dirty="0">
                <a:latin typeface="Calibri"/>
                <a:cs typeface="Calibri"/>
              </a:rPr>
              <a:t> </a:t>
            </a:r>
            <a:r>
              <a:rPr sz="700" b="1" dirty="0">
                <a:latin typeface="Calibri"/>
                <a:cs typeface="Calibri"/>
              </a:rPr>
              <a:t>with</a:t>
            </a:r>
            <a:r>
              <a:rPr sz="700" b="1" spc="-10" dirty="0">
                <a:latin typeface="Calibri"/>
                <a:cs typeface="Calibri"/>
              </a:rPr>
              <a:t> Disabilities</a:t>
            </a:r>
            <a:r>
              <a:rPr sz="700" b="1" dirty="0">
                <a:latin typeface="Calibri"/>
                <a:cs typeface="Calibri"/>
              </a:rPr>
              <a:t> who </a:t>
            </a:r>
            <a:r>
              <a:rPr sz="700" b="1" spc="-10" dirty="0">
                <a:latin typeface="Calibri"/>
                <a:cs typeface="Calibri"/>
              </a:rPr>
              <a:t>graduate</a:t>
            </a:r>
            <a:r>
              <a:rPr sz="700" b="1" dirty="0">
                <a:latin typeface="Calibri"/>
                <a:cs typeface="Calibri"/>
              </a:rPr>
              <a:t> in four</a:t>
            </a:r>
            <a:r>
              <a:rPr sz="700" b="1" spc="5" dirty="0">
                <a:latin typeface="Calibri"/>
                <a:cs typeface="Calibri"/>
              </a:rPr>
              <a:t> </a:t>
            </a:r>
            <a:r>
              <a:rPr sz="700" b="1" spc="-20" dirty="0">
                <a:latin typeface="Calibri"/>
                <a:cs typeface="Calibri"/>
              </a:rPr>
              <a:t>years</a:t>
            </a:r>
            <a:r>
              <a:rPr sz="700" b="1" spc="500" dirty="0">
                <a:latin typeface="Calibri"/>
                <a:cs typeface="Calibri"/>
              </a:rPr>
              <a:t> </a:t>
            </a:r>
            <a:r>
              <a:rPr sz="700" b="1" dirty="0">
                <a:latin typeface="Calibri"/>
                <a:cs typeface="Calibri"/>
              </a:rPr>
              <a:t>will</a:t>
            </a:r>
            <a:r>
              <a:rPr sz="700" b="1" spc="-25" dirty="0">
                <a:latin typeface="Calibri"/>
                <a:cs typeface="Calibri"/>
              </a:rPr>
              <a:t> </a:t>
            </a:r>
            <a:r>
              <a:rPr sz="700" b="1" spc="-10" dirty="0">
                <a:latin typeface="Calibri"/>
                <a:cs typeface="Calibri"/>
              </a:rPr>
              <a:t>increase </a:t>
            </a:r>
            <a:r>
              <a:rPr sz="700" b="1" dirty="0">
                <a:latin typeface="Calibri"/>
                <a:cs typeface="Calibri"/>
              </a:rPr>
              <a:t>3%</a:t>
            </a:r>
            <a:r>
              <a:rPr sz="700" b="1" spc="-10" dirty="0">
                <a:latin typeface="Calibri"/>
                <a:cs typeface="Calibri"/>
              </a:rPr>
              <a:t> </a:t>
            </a:r>
            <a:r>
              <a:rPr sz="700" b="1" dirty="0">
                <a:latin typeface="Calibri"/>
                <a:cs typeface="Calibri"/>
              </a:rPr>
              <a:t>or</a:t>
            </a:r>
            <a:r>
              <a:rPr sz="700" b="1" spc="-10" dirty="0">
                <a:latin typeface="Calibri"/>
                <a:cs typeface="Calibri"/>
              </a:rPr>
              <a:t> </a:t>
            </a:r>
            <a:r>
              <a:rPr sz="700" b="1" dirty="0">
                <a:latin typeface="Calibri"/>
                <a:cs typeface="Calibri"/>
              </a:rPr>
              <a:t>higher</a:t>
            </a:r>
            <a:r>
              <a:rPr sz="700" b="1" spc="140" dirty="0">
                <a:latin typeface="Calibri"/>
                <a:cs typeface="Calibri"/>
              </a:rPr>
              <a:t> </a:t>
            </a:r>
            <a:r>
              <a:rPr sz="700" b="1" dirty="0">
                <a:latin typeface="Calibri"/>
                <a:cs typeface="Calibri"/>
              </a:rPr>
              <a:t>for</a:t>
            </a:r>
            <a:r>
              <a:rPr sz="700" b="1" spc="-10" dirty="0">
                <a:latin typeface="Calibri"/>
                <a:cs typeface="Calibri"/>
              </a:rPr>
              <a:t> </a:t>
            </a:r>
            <a:r>
              <a:rPr sz="700" b="1" dirty="0">
                <a:latin typeface="Calibri"/>
                <a:cs typeface="Calibri"/>
              </a:rPr>
              <a:t>each</a:t>
            </a:r>
            <a:r>
              <a:rPr sz="700" b="1" spc="-10" dirty="0">
                <a:latin typeface="Calibri"/>
                <a:cs typeface="Calibri"/>
              </a:rPr>
              <a:t> subgroup</a:t>
            </a:r>
            <a:r>
              <a:rPr sz="700" b="1" spc="500" dirty="0">
                <a:latin typeface="Calibri"/>
                <a:cs typeface="Calibri"/>
              </a:rPr>
              <a:t> </a:t>
            </a:r>
            <a:r>
              <a:rPr sz="700" b="1" dirty="0">
                <a:latin typeface="Calibri"/>
                <a:cs typeface="Calibri"/>
              </a:rPr>
              <a:t>from</a:t>
            </a:r>
            <a:r>
              <a:rPr sz="700" b="1" spc="-20" dirty="0">
                <a:latin typeface="Calibri"/>
                <a:cs typeface="Calibri"/>
              </a:rPr>
              <a:t> </a:t>
            </a:r>
            <a:r>
              <a:rPr sz="700" b="1" dirty="0">
                <a:latin typeface="Calibri"/>
                <a:cs typeface="Calibri"/>
              </a:rPr>
              <a:t>June</a:t>
            </a:r>
            <a:r>
              <a:rPr sz="700" b="1" spc="-20" dirty="0">
                <a:latin typeface="Calibri"/>
                <a:cs typeface="Calibri"/>
              </a:rPr>
              <a:t> </a:t>
            </a:r>
            <a:r>
              <a:rPr sz="700" b="1" dirty="0">
                <a:latin typeface="Calibri"/>
                <a:cs typeface="Calibri"/>
              </a:rPr>
              <a:t>2021</a:t>
            </a:r>
            <a:r>
              <a:rPr sz="700" b="1" spc="-20" dirty="0">
                <a:latin typeface="Calibri"/>
                <a:cs typeface="Calibri"/>
              </a:rPr>
              <a:t> </a:t>
            </a:r>
            <a:r>
              <a:rPr sz="700" b="1" dirty="0">
                <a:latin typeface="Calibri"/>
                <a:cs typeface="Calibri"/>
              </a:rPr>
              <a:t>to</a:t>
            </a:r>
            <a:r>
              <a:rPr sz="700" b="1" spc="-20" dirty="0">
                <a:latin typeface="Calibri"/>
                <a:cs typeface="Calibri"/>
              </a:rPr>
              <a:t> </a:t>
            </a:r>
            <a:r>
              <a:rPr sz="700" b="1" dirty="0">
                <a:latin typeface="Calibri"/>
                <a:cs typeface="Calibri"/>
              </a:rPr>
              <a:t>July</a:t>
            </a:r>
            <a:r>
              <a:rPr sz="700" b="1" spc="-20" dirty="0">
                <a:latin typeface="Calibri"/>
                <a:cs typeface="Calibri"/>
              </a:rPr>
              <a:t> </a:t>
            </a:r>
            <a:r>
              <a:rPr sz="700" b="1" dirty="0">
                <a:latin typeface="Calibri"/>
                <a:cs typeface="Calibri"/>
              </a:rPr>
              <a:t>2022</a:t>
            </a:r>
            <a:r>
              <a:rPr sz="700" b="1" spc="-20" dirty="0">
                <a:latin typeface="Calibri"/>
                <a:cs typeface="Calibri"/>
              </a:rPr>
              <a:t> </a:t>
            </a:r>
            <a:r>
              <a:rPr sz="700" b="1" dirty="0">
                <a:latin typeface="Calibri"/>
                <a:cs typeface="Calibri"/>
              </a:rPr>
              <a:t>and</a:t>
            </a:r>
            <a:r>
              <a:rPr sz="700" b="1" spc="-15" dirty="0">
                <a:latin typeface="Calibri"/>
                <a:cs typeface="Calibri"/>
              </a:rPr>
              <a:t> </a:t>
            </a:r>
            <a:r>
              <a:rPr sz="700" b="1" spc="-20" dirty="0">
                <a:latin typeface="Calibri"/>
                <a:cs typeface="Calibri"/>
              </a:rPr>
              <a:t>each</a:t>
            </a:r>
            <a:r>
              <a:rPr sz="700" b="1" spc="500" dirty="0">
                <a:latin typeface="Calibri"/>
                <a:cs typeface="Calibri"/>
              </a:rPr>
              <a:t> </a:t>
            </a:r>
            <a:r>
              <a:rPr sz="700" b="1" spc="-10" dirty="0">
                <a:latin typeface="Calibri"/>
                <a:cs typeface="Calibri"/>
              </a:rPr>
              <a:t>subsequent</a:t>
            </a:r>
            <a:r>
              <a:rPr sz="700" b="1" spc="-5" dirty="0">
                <a:latin typeface="Calibri"/>
                <a:cs typeface="Calibri"/>
              </a:rPr>
              <a:t> </a:t>
            </a:r>
            <a:r>
              <a:rPr sz="700" b="1" dirty="0">
                <a:latin typeface="Calibri"/>
                <a:cs typeface="Calibri"/>
              </a:rPr>
              <a:t>year of</a:t>
            </a:r>
            <a:r>
              <a:rPr sz="700" b="1" spc="-5" dirty="0">
                <a:latin typeface="Calibri"/>
                <a:cs typeface="Calibri"/>
              </a:rPr>
              <a:t> </a:t>
            </a:r>
            <a:r>
              <a:rPr sz="700" b="1" dirty="0">
                <a:latin typeface="Calibri"/>
                <a:cs typeface="Calibri"/>
              </a:rPr>
              <a:t>this </a:t>
            </a:r>
            <a:r>
              <a:rPr sz="700" b="1" spc="-10" dirty="0">
                <a:latin typeface="Calibri"/>
                <a:cs typeface="Calibri"/>
              </a:rPr>
              <a:t>plan.</a:t>
            </a:r>
            <a:endParaRPr sz="700">
              <a:latin typeface="Calibri"/>
              <a:cs typeface="Calibri"/>
            </a:endParaRPr>
          </a:p>
        </p:txBody>
      </p:sp>
      <p:sp>
        <p:nvSpPr>
          <p:cNvPr id="12" name="object 12"/>
          <p:cNvSpPr txBox="1"/>
          <p:nvPr/>
        </p:nvSpPr>
        <p:spPr>
          <a:xfrm>
            <a:off x="6183350" y="944141"/>
            <a:ext cx="1912620" cy="655116"/>
          </a:xfrm>
          <a:prstGeom prst="rect">
            <a:avLst/>
          </a:prstGeom>
          <a:ln w="12699">
            <a:solidFill>
              <a:srgbClr val="A5A5A5"/>
            </a:solidFill>
          </a:ln>
        </p:spPr>
        <p:txBody>
          <a:bodyPr vert="horz" wrap="square" lIns="0" tIns="42545" rIns="0" bIns="0" rtlCol="0">
            <a:spAutoFit/>
          </a:bodyPr>
          <a:lstStyle/>
          <a:p>
            <a:pPr marL="100965" marR="95250" indent="-635" algn="ctr">
              <a:lnSpc>
                <a:spcPct val="114999"/>
              </a:lnSpc>
              <a:spcBef>
                <a:spcPts val="335"/>
              </a:spcBef>
            </a:pPr>
            <a:r>
              <a:rPr sz="700" b="1" dirty="0">
                <a:latin typeface="Calibri"/>
                <a:cs typeface="Calibri"/>
              </a:rPr>
              <a:t>The</a:t>
            </a:r>
            <a:r>
              <a:rPr sz="700" b="1" spc="-5" dirty="0">
                <a:latin typeface="Calibri"/>
                <a:cs typeface="Calibri"/>
              </a:rPr>
              <a:t> </a:t>
            </a:r>
            <a:r>
              <a:rPr sz="700" b="1" spc="-10" dirty="0">
                <a:latin typeface="Calibri"/>
                <a:cs typeface="Calibri"/>
              </a:rPr>
              <a:t>percentage</a:t>
            </a:r>
            <a:r>
              <a:rPr sz="700" b="1" spc="-5" dirty="0">
                <a:latin typeface="Calibri"/>
                <a:cs typeface="Calibri"/>
              </a:rPr>
              <a:t> </a:t>
            </a:r>
            <a:r>
              <a:rPr sz="700" b="1" dirty="0">
                <a:latin typeface="Calibri"/>
                <a:cs typeface="Calibri"/>
              </a:rPr>
              <a:t>of high</a:t>
            </a:r>
            <a:r>
              <a:rPr sz="700" b="1" spc="-5" dirty="0">
                <a:latin typeface="Calibri"/>
                <a:cs typeface="Calibri"/>
              </a:rPr>
              <a:t> </a:t>
            </a:r>
            <a:r>
              <a:rPr sz="700" b="1" dirty="0">
                <a:latin typeface="Calibri"/>
                <a:cs typeface="Calibri"/>
              </a:rPr>
              <a:t>school</a:t>
            </a:r>
            <a:r>
              <a:rPr sz="700" b="1" spc="-5" dirty="0">
                <a:latin typeface="Calibri"/>
                <a:cs typeface="Calibri"/>
              </a:rPr>
              <a:t> </a:t>
            </a:r>
            <a:r>
              <a:rPr sz="700" b="1" spc="-10" dirty="0">
                <a:latin typeface="Calibri"/>
                <a:cs typeface="Calibri"/>
              </a:rPr>
              <a:t>students</a:t>
            </a:r>
            <a:r>
              <a:rPr sz="700" b="1" dirty="0">
                <a:latin typeface="Calibri"/>
                <a:cs typeface="Calibri"/>
              </a:rPr>
              <a:t> </a:t>
            </a:r>
            <a:r>
              <a:rPr sz="700" b="1" spc="-25" dirty="0">
                <a:latin typeface="Calibri"/>
                <a:cs typeface="Calibri"/>
              </a:rPr>
              <a:t>who</a:t>
            </a:r>
            <a:r>
              <a:rPr sz="700" b="1" spc="500" dirty="0">
                <a:latin typeface="Calibri"/>
                <a:cs typeface="Calibri"/>
              </a:rPr>
              <a:t> </a:t>
            </a:r>
            <a:r>
              <a:rPr sz="700" b="1" dirty="0">
                <a:latin typeface="Calibri"/>
                <a:cs typeface="Calibri"/>
              </a:rPr>
              <a:t>score</a:t>
            </a:r>
            <a:r>
              <a:rPr sz="700" b="1" spc="-15" dirty="0">
                <a:latin typeface="Calibri"/>
                <a:cs typeface="Calibri"/>
              </a:rPr>
              <a:t> </a:t>
            </a:r>
            <a:r>
              <a:rPr sz="700" b="1" dirty="0">
                <a:latin typeface="Calibri"/>
                <a:cs typeface="Calibri"/>
              </a:rPr>
              <a:t>4</a:t>
            </a:r>
            <a:r>
              <a:rPr sz="700" b="1" spc="-15" dirty="0">
                <a:latin typeface="Calibri"/>
                <a:cs typeface="Calibri"/>
              </a:rPr>
              <a:t> </a:t>
            </a:r>
            <a:r>
              <a:rPr sz="700" b="1" dirty="0">
                <a:latin typeface="Calibri"/>
                <a:cs typeface="Calibri"/>
              </a:rPr>
              <a:t>or</a:t>
            </a:r>
            <a:r>
              <a:rPr sz="700" b="1" spc="-15" dirty="0">
                <a:latin typeface="Calibri"/>
                <a:cs typeface="Calibri"/>
              </a:rPr>
              <a:t> </a:t>
            </a:r>
            <a:r>
              <a:rPr sz="700" b="1" dirty="0">
                <a:latin typeface="Calibri"/>
                <a:cs typeface="Calibri"/>
              </a:rPr>
              <a:t>higher</a:t>
            </a:r>
            <a:r>
              <a:rPr sz="700" b="1" spc="-15" dirty="0">
                <a:latin typeface="Calibri"/>
                <a:cs typeface="Calibri"/>
              </a:rPr>
              <a:t> </a:t>
            </a:r>
            <a:r>
              <a:rPr sz="700" b="1" dirty="0">
                <a:latin typeface="Calibri"/>
                <a:cs typeface="Calibri"/>
              </a:rPr>
              <a:t>on</a:t>
            </a:r>
            <a:r>
              <a:rPr sz="700" b="1" spc="-15" dirty="0">
                <a:latin typeface="Calibri"/>
                <a:cs typeface="Calibri"/>
              </a:rPr>
              <a:t> </a:t>
            </a:r>
            <a:r>
              <a:rPr sz="700" b="1" dirty="0">
                <a:latin typeface="Calibri"/>
                <a:cs typeface="Calibri"/>
              </a:rPr>
              <a:t>two</a:t>
            </a:r>
            <a:r>
              <a:rPr sz="700" b="1" spc="-15" dirty="0">
                <a:latin typeface="Calibri"/>
                <a:cs typeface="Calibri"/>
              </a:rPr>
              <a:t> </a:t>
            </a:r>
            <a:r>
              <a:rPr sz="700" b="1" dirty="0">
                <a:latin typeface="Calibri"/>
                <a:cs typeface="Calibri"/>
              </a:rPr>
              <a:t>or</a:t>
            </a:r>
            <a:r>
              <a:rPr sz="700" b="1" spc="-15" dirty="0">
                <a:latin typeface="Calibri"/>
                <a:cs typeface="Calibri"/>
              </a:rPr>
              <a:t> </a:t>
            </a:r>
            <a:r>
              <a:rPr sz="700" b="1" dirty="0">
                <a:latin typeface="Calibri"/>
                <a:cs typeface="Calibri"/>
              </a:rPr>
              <a:t>more</a:t>
            </a:r>
            <a:r>
              <a:rPr sz="700" b="1" spc="-15" dirty="0">
                <a:latin typeface="Calibri"/>
                <a:cs typeface="Calibri"/>
              </a:rPr>
              <a:t> </a:t>
            </a:r>
            <a:r>
              <a:rPr sz="700" b="1" dirty="0">
                <a:latin typeface="Calibri"/>
                <a:cs typeface="Calibri"/>
              </a:rPr>
              <a:t>IB</a:t>
            </a:r>
            <a:r>
              <a:rPr sz="700" b="1" spc="-15" dirty="0">
                <a:latin typeface="Calibri"/>
                <a:cs typeface="Calibri"/>
              </a:rPr>
              <a:t> </a:t>
            </a:r>
            <a:r>
              <a:rPr sz="700" b="1" spc="-10" dirty="0">
                <a:latin typeface="Calibri"/>
                <a:cs typeface="Calibri"/>
              </a:rPr>
              <a:t>exams </a:t>
            </a:r>
            <a:r>
              <a:rPr sz="700" b="1" spc="-20" dirty="0">
                <a:latin typeface="Calibri"/>
                <a:cs typeface="Calibri"/>
              </a:rPr>
              <a:t>will</a:t>
            </a:r>
            <a:r>
              <a:rPr sz="700" b="1" spc="500" dirty="0">
                <a:latin typeface="Calibri"/>
                <a:cs typeface="Calibri"/>
              </a:rPr>
              <a:t> </a:t>
            </a:r>
            <a:r>
              <a:rPr sz="700" b="1" spc="-10" dirty="0">
                <a:latin typeface="Calibri"/>
                <a:cs typeface="Calibri"/>
              </a:rPr>
              <a:t>increase </a:t>
            </a:r>
            <a:r>
              <a:rPr sz="700" b="1" dirty="0">
                <a:latin typeface="Calibri"/>
                <a:cs typeface="Calibri"/>
              </a:rPr>
              <a:t>by</a:t>
            </a:r>
            <a:r>
              <a:rPr sz="700" b="1" spc="-10" dirty="0">
                <a:latin typeface="Calibri"/>
                <a:cs typeface="Calibri"/>
              </a:rPr>
              <a:t> </a:t>
            </a:r>
            <a:r>
              <a:rPr sz="700" b="1" dirty="0">
                <a:latin typeface="Calibri"/>
                <a:cs typeface="Calibri"/>
              </a:rPr>
              <a:t>5%</a:t>
            </a:r>
            <a:r>
              <a:rPr sz="700" b="1" spc="-10" dirty="0">
                <a:latin typeface="Calibri"/>
                <a:cs typeface="Calibri"/>
              </a:rPr>
              <a:t> </a:t>
            </a:r>
            <a:r>
              <a:rPr sz="700" b="1" dirty="0">
                <a:latin typeface="Calibri"/>
                <a:cs typeface="Calibri"/>
              </a:rPr>
              <a:t>or</a:t>
            </a:r>
            <a:r>
              <a:rPr sz="700" b="1" spc="-10" dirty="0">
                <a:latin typeface="Calibri"/>
                <a:cs typeface="Calibri"/>
              </a:rPr>
              <a:t> </a:t>
            </a:r>
            <a:r>
              <a:rPr sz="700" b="1" dirty="0">
                <a:latin typeface="Calibri"/>
                <a:cs typeface="Calibri"/>
              </a:rPr>
              <a:t>higher</a:t>
            </a:r>
            <a:r>
              <a:rPr sz="700" b="1" spc="-10" dirty="0">
                <a:latin typeface="Calibri"/>
                <a:cs typeface="Calibri"/>
              </a:rPr>
              <a:t> </a:t>
            </a:r>
            <a:r>
              <a:rPr sz="700" b="1" dirty="0">
                <a:latin typeface="Calibri"/>
                <a:cs typeface="Calibri"/>
              </a:rPr>
              <a:t>from</a:t>
            </a:r>
            <a:r>
              <a:rPr sz="700" b="1" spc="-10" dirty="0">
                <a:latin typeface="Calibri"/>
                <a:cs typeface="Calibri"/>
              </a:rPr>
              <a:t> </a:t>
            </a:r>
            <a:r>
              <a:rPr sz="700" b="1" dirty="0">
                <a:latin typeface="Calibri"/>
                <a:cs typeface="Calibri"/>
              </a:rPr>
              <a:t>79%</a:t>
            </a:r>
            <a:r>
              <a:rPr sz="700" b="1" spc="-10" dirty="0">
                <a:latin typeface="Calibri"/>
                <a:cs typeface="Calibri"/>
              </a:rPr>
              <a:t> </a:t>
            </a:r>
            <a:r>
              <a:rPr sz="700" b="1" dirty="0">
                <a:latin typeface="Calibri"/>
                <a:cs typeface="Calibri"/>
              </a:rPr>
              <a:t>in</a:t>
            </a:r>
            <a:r>
              <a:rPr sz="700" b="1" spc="-5" dirty="0">
                <a:latin typeface="Calibri"/>
                <a:cs typeface="Calibri"/>
              </a:rPr>
              <a:t> </a:t>
            </a:r>
            <a:r>
              <a:rPr sz="700" b="1" spc="-20" dirty="0">
                <a:latin typeface="Calibri"/>
                <a:cs typeface="Calibri"/>
              </a:rPr>
              <a:t>June</a:t>
            </a:r>
            <a:r>
              <a:rPr sz="700" b="1" spc="500" dirty="0">
                <a:latin typeface="Calibri"/>
                <a:cs typeface="Calibri"/>
              </a:rPr>
              <a:t> </a:t>
            </a:r>
            <a:r>
              <a:rPr sz="700" b="1" dirty="0">
                <a:latin typeface="Calibri"/>
                <a:cs typeface="Calibri"/>
              </a:rPr>
              <a:t>2019</a:t>
            </a:r>
            <a:r>
              <a:rPr sz="700" b="1" spc="-20" dirty="0">
                <a:latin typeface="Calibri"/>
                <a:cs typeface="Calibri"/>
              </a:rPr>
              <a:t> </a:t>
            </a:r>
            <a:r>
              <a:rPr sz="700" b="1" dirty="0">
                <a:latin typeface="Calibri"/>
                <a:cs typeface="Calibri"/>
              </a:rPr>
              <a:t>to</a:t>
            </a:r>
            <a:r>
              <a:rPr sz="700" b="1" spc="-15" dirty="0">
                <a:latin typeface="Calibri"/>
                <a:cs typeface="Calibri"/>
              </a:rPr>
              <a:t> </a:t>
            </a:r>
            <a:r>
              <a:rPr sz="700" b="1" dirty="0">
                <a:latin typeface="Calibri"/>
                <a:cs typeface="Calibri"/>
              </a:rPr>
              <a:t>84%</a:t>
            </a:r>
            <a:r>
              <a:rPr sz="700" b="1" spc="-20" dirty="0">
                <a:latin typeface="Calibri"/>
                <a:cs typeface="Calibri"/>
              </a:rPr>
              <a:t> </a:t>
            </a:r>
            <a:r>
              <a:rPr sz="700" b="1" dirty="0">
                <a:latin typeface="Calibri"/>
                <a:cs typeface="Calibri"/>
              </a:rPr>
              <a:t>or</a:t>
            </a:r>
            <a:r>
              <a:rPr sz="700" b="1" spc="-15" dirty="0">
                <a:latin typeface="Calibri"/>
                <a:cs typeface="Calibri"/>
              </a:rPr>
              <a:t> </a:t>
            </a:r>
            <a:r>
              <a:rPr sz="700" b="1" dirty="0">
                <a:latin typeface="Calibri"/>
                <a:cs typeface="Calibri"/>
              </a:rPr>
              <a:t>higher</a:t>
            </a:r>
            <a:r>
              <a:rPr sz="700" b="1" spc="-20" dirty="0">
                <a:latin typeface="Calibri"/>
                <a:cs typeface="Calibri"/>
              </a:rPr>
              <a:t> </a:t>
            </a:r>
            <a:r>
              <a:rPr sz="700" b="1" dirty="0">
                <a:latin typeface="Calibri"/>
                <a:cs typeface="Calibri"/>
              </a:rPr>
              <a:t>in</a:t>
            </a:r>
            <a:r>
              <a:rPr sz="700" b="1" spc="-15" dirty="0">
                <a:latin typeface="Calibri"/>
                <a:cs typeface="Calibri"/>
              </a:rPr>
              <a:t> </a:t>
            </a:r>
            <a:r>
              <a:rPr sz="700" b="1" dirty="0">
                <a:latin typeface="Calibri"/>
                <a:cs typeface="Calibri"/>
              </a:rPr>
              <a:t>June</a:t>
            </a:r>
            <a:r>
              <a:rPr sz="700" b="1" spc="-20" dirty="0">
                <a:latin typeface="Calibri"/>
                <a:cs typeface="Calibri"/>
              </a:rPr>
              <a:t> </a:t>
            </a:r>
            <a:r>
              <a:rPr sz="700" b="1" dirty="0">
                <a:latin typeface="Calibri"/>
                <a:cs typeface="Calibri"/>
              </a:rPr>
              <a:t>202</a:t>
            </a:r>
            <a:r>
              <a:rPr lang="en-US" sz="700" b="1" dirty="0">
                <a:latin typeface="Calibri"/>
                <a:cs typeface="Calibri"/>
              </a:rPr>
              <a:t>4</a:t>
            </a:r>
            <a:r>
              <a:rPr sz="700" b="1" spc="-15" dirty="0">
                <a:latin typeface="Calibri"/>
                <a:cs typeface="Calibri"/>
              </a:rPr>
              <a:t> </a:t>
            </a:r>
            <a:r>
              <a:rPr sz="700" b="1" spc="-25" dirty="0">
                <a:latin typeface="Calibri"/>
                <a:cs typeface="Calibri"/>
              </a:rPr>
              <a:t>and</a:t>
            </a:r>
            <a:r>
              <a:rPr sz="700" b="1" spc="500" dirty="0">
                <a:latin typeface="Calibri"/>
                <a:cs typeface="Calibri"/>
              </a:rPr>
              <a:t> </a:t>
            </a:r>
            <a:r>
              <a:rPr sz="700" b="1" spc="-10" dirty="0">
                <a:latin typeface="Calibri"/>
                <a:cs typeface="Calibri"/>
              </a:rPr>
              <a:t>maintain </a:t>
            </a:r>
            <a:r>
              <a:rPr sz="700" b="1" dirty="0">
                <a:latin typeface="Calibri"/>
                <a:cs typeface="Calibri"/>
              </a:rPr>
              <a:t>growth</a:t>
            </a:r>
            <a:r>
              <a:rPr sz="700" b="1" spc="-5" dirty="0">
                <a:latin typeface="Calibri"/>
                <a:cs typeface="Calibri"/>
              </a:rPr>
              <a:t> </a:t>
            </a:r>
            <a:r>
              <a:rPr sz="700" b="1" dirty="0">
                <a:latin typeface="Calibri"/>
                <a:cs typeface="Calibri"/>
              </a:rPr>
              <a:t>each</a:t>
            </a:r>
            <a:r>
              <a:rPr sz="700" b="1" spc="-5" dirty="0">
                <a:latin typeface="Calibri"/>
                <a:cs typeface="Calibri"/>
              </a:rPr>
              <a:t> </a:t>
            </a:r>
            <a:r>
              <a:rPr sz="700" b="1" spc="-20" dirty="0">
                <a:latin typeface="Calibri"/>
                <a:cs typeface="Calibri"/>
              </a:rPr>
              <a:t>year.</a:t>
            </a:r>
            <a:endParaRPr sz="700" dirty="0">
              <a:latin typeface="Calibri"/>
              <a:cs typeface="Calibri"/>
            </a:endParaRPr>
          </a:p>
        </p:txBody>
      </p:sp>
      <p:sp>
        <p:nvSpPr>
          <p:cNvPr id="13" name="object 13"/>
          <p:cNvSpPr txBox="1"/>
          <p:nvPr/>
        </p:nvSpPr>
        <p:spPr>
          <a:xfrm>
            <a:off x="10428646" y="6630976"/>
            <a:ext cx="106680" cy="166712"/>
          </a:xfrm>
          <a:prstGeom prst="rect">
            <a:avLst/>
          </a:prstGeom>
        </p:spPr>
        <p:txBody>
          <a:bodyPr vert="horz" wrap="square" lIns="0" tIns="12700" rIns="0" bIns="0" rtlCol="0">
            <a:spAutoFit/>
          </a:bodyPr>
          <a:lstStyle/>
          <a:p>
            <a:pPr marL="12700">
              <a:spcBef>
                <a:spcPts val="100"/>
              </a:spcBef>
            </a:pPr>
            <a:r>
              <a:rPr sz="1000" dirty="0">
                <a:latin typeface="Verdana"/>
                <a:cs typeface="Verdana"/>
              </a:rPr>
              <a:t>2</a:t>
            </a:r>
            <a:endParaRPr sz="1000">
              <a:latin typeface="Verdana"/>
              <a:cs typeface="Verdana"/>
            </a:endParaRPr>
          </a:p>
        </p:txBody>
      </p:sp>
      <p:sp>
        <p:nvSpPr>
          <p:cNvPr id="14" name="object 14"/>
          <p:cNvSpPr txBox="1"/>
          <p:nvPr/>
        </p:nvSpPr>
        <p:spPr>
          <a:xfrm>
            <a:off x="8214140" y="944142"/>
            <a:ext cx="1912620" cy="780415"/>
          </a:xfrm>
          <a:prstGeom prst="rect">
            <a:avLst/>
          </a:prstGeom>
          <a:ln w="12699">
            <a:solidFill>
              <a:srgbClr val="A5A5A5"/>
            </a:solidFill>
          </a:ln>
        </p:spPr>
        <p:txBody>
          <a:bodyPr vert="horz" wrap="square" lIns="0" tIns="20320" rIns="0" bIns="0" rtlCol="0">
            <a:spAutoFit/>
          </a:bodyPr>
          <a:lstStyle/>
          <a:p>
            <a:pPr marL="98425" marR="91440" indent="-1270" algn="ctr">
              <a:spcBef>
                <a:spcPts val="160"/>
              </a:spcBef>
            </a:pPr>
            <a:r>
              <a:rPr sz="800" b="1" dirty="0">
                <a:latin typeface="Calibri"/>
                <a:cs typeface="Calibri"/>
              </a:rPr>
              <a:t>Decrease the</a:t>
            </a:r>
            <a:r>
              <a:rPr sz="800" b="1" spc="5" dirty="0">
                <a:latin typeface="Calibri"/>
                <a:cs typeface="Calibri"/>
              </a:rPr>
              <a:t> </a:t>
            </a:r>
            <a:r>
              <a:rPr sz="800" b="1" spc="-10" dirty="0">
                <a:latin typeface="Calibri"/>
                <a:cs typeface="Calibri"/>
              </a:rPr>
              <a:t>disproportionality</a:t>
            </a:r>
            <a:r>
              <a:rPr sz="800" b="1" dirty="0">
                <a:latin typeface="Calibri"/>
                <a:cs typeface="Calibri"/>
              </a:rPr>
              <a:t> by</a:t>
            </a:r>
            <a:r>
              <a:rPr sz="800" b="1" spc="5" dirty="0">
                <a:latin typeface="Calibri"/>
                <a:cs typeface="Calibri"/>
              </a:rPr>
              <a:t> </a:t>
            </a:r>
            <a:r>
              <a:rPr sz="800" b="1" spc="-25" dirty="0">
                <a:latin typeface="Calibri"/>
                <a:cs typeface="Calibri"/>
              </a:rPr>
              <a:t>10%</a:t>
            </a:r>
            <a:r>
              <a:rPr sz="800" b="1" spc="500" dirty="0">
                <a:latin typeface="Calibri"/>
                <a:cs typeface="Calibri"/>
              </a:rPr>
              <a:t> </a:t>
            </a:r>
            <a:r>
              <a:rPr sz="800" b="1" dirty="0">
                <a:latin typeface="Calibri"/>
                <a:cs typeface="Calibri"/>
              </a:rPr>
              <a:t>in</a:t>
            </a:r>
            <a:r>
              <a:rPr sz="800" b="1" spc="5" dirty="0">
                <a:latin typeface="Calibri"/>
                <a:cs typeface="Calibri"/>
              </a:rPr>
              <a:t> </a:t>
            </a:r>
            <a:r>
              <a:rPr sz="800" b="1" spc="-10" dirty="0">
                <a:latin typeface="Calibri"/>
                <a:cs typeface="Calibri"/>
              </a:rPr>
              <a:t>discipline</a:t>
            </a:r>
            <a:r>
              <a:rPr sz="800" b="1" spc="10" dirty="0">
                <a:latin typeface="Calibri"/>
                <a:cs typeface="Calibri"/>
              </a:rPr>
              <a:t> </a:t>
            </a:r>
            <a:r>
              <a:rPr sz="800" b="1" spc="-10" dirty="0">
                <a:latin typeface="Calibri"/>
                <a:cs typeface="Calibri"/>
              </a:rPr>
              <a:t>incidents</a:t>
            </a:r>
            <a:r>
              <a:rPr sz="800" b="1" spc="10" dirty="0">
                <a:latin typeface="Calibri"/>
                <a:cs typeface="Calibri"/>
              </a:rPr>
              <a:t> </a:t>
            </a:r>
            <a:r>
              <a:rPr sz="800" b="1" dirty="0">
                <a:latin typeface="Calibri"/>
                <a:cs typeface="Calibri"/>
              </a:rPr>
              <a:t>between</a:t>
            </a:r>
            <a:r>
              <a:rPr sz="800" b="1" spc="10" dirty="0">
                <a:latin typeface="Calibri"/>
                <a:cs typeface="Calibri"/>
              </a:rPr>
              <a:t> </a:t>
            </a:r>
            <a:r>
              <a:rPr sz="800" b="1" spc="-25" dirty="0">
                <a:latin typeface="Calibri"/>
                <a:cs typeface="Calibri"/>
              </a:rPr>
              <a:t>our</a:t>
            </a:r>
            <a:r>
              <a:rPr sz="800" b="1" spc="500" dirty="0">
                <a:latin typeface="Calibri"/>
                <a:cs typeface="Calibri"/>
              </a:rPr>
              <a:t> </a:t>
            </a:r>
            <a:r>
              <a:rPr sz="800" b="1" spc="-10" dirty="0">
                <a:latin typeface="Calibri"/>
                <a:cs typeface="Calibri"/>
              </a:rPr>
              <a:t>subgroups </a:t>
            </a:r>
            <a:r>
              <a:rPr sz="800" b="1" dirty="0">
                <a:latin typeface="Calibri"/>
                <a:cs typeface="Calibri"/>
              </a:rPr>
              <a:t>through</a:t>
            </a:r>
            <a:r>
              <a:rPr sz="800" b="1" spc="-10" dirty="0">
                <a:latin typeface="Calibri"/>
                <a:cs typeface="Calibri"/>
              </a:rPr>
              <a:t> </a:t>
            </a:r>
            <a:r>
              <a:rPr sz="800" b="1" dirty="0">
                <a:latin typeface="Calibri"/>
                <a:cs typeface="Calibri"/>
              </a:rPr>
              <a:t>the</a:t>
            </a:r>
            <a:r>
              <a:rPr sz="800" b="1" spc="-10" dirty="0">
                <a:latin typeface="Calibri"/>
                <a:cs typeface="Calibri"/>
              </a:rPr>
              <a:t> </a:t>
            </a:r>
            <a:r>
              <a:rPr sz="800" b="1" dirty="0">
                <a:latin typeface="Calibri"/>
                <a:cs typeface="Calibri"/>
              </a:rPr>
              <a:t>use</a:t>
            </a:r>
            <a:r>
              <a:rPr sz="800" b="1" spc="-10" dirty="0">
                <a:latin typeface="Calibri"/>
                <a:cs typeface="Calibri"/>
              </a:rPr>
              <a:t> </a:t>
            </a:r>
            <a:r>
              <a:rPr sz="800" b="1" dirty="0">
                <a:latin typeface="Calibri"/>
                <a:cs typeface="Calibri"/>
              </a:rPr>
              <a:t>of</a:t>
            </a:r>
            <a:r>
              <a:rPr sz="800" b="1" spc="-10" dirty="0">
                <a:latin typeface="Calibri"/>
                <a:cs typeface="Calibri"/>
              </a:rPr>
              <a:t> restorative</a:t>
            </a:r>
            <a:r>
              <a:rPr sz="800" b="1" spc="500" dirty="0">
                <a:latin typeface="Calibri"/>
                <a:cs typeface="Calibri"/>
              </a:rPr>
              <a:t> </a:t>
            </a:r>
            <a:r>
              <a:rPr sz="800" b="1" spc="-10" dirty="0">
                <a:latin typeface="Calibri"/>
                <a:cs typeface="Calibri"/>
              </a:rPr>
              <a:t>practices,</a:t>
            </a:r>
            <a:r>
              <a:rPr sz="800" b="1" spc="-20" dirty="0">
                <a:latin typeface="Calibri"/>
                <a:cs typeface="Calibri"/>
              </a:rPr>
              <a:t> </a:t>
            </a:r>
            <a:r>
              <a:rPr sz="800" b="1" dirty="0">
                <a:latin typeface="Calibri"/>
                <a:cs typeface="Calibri"/>
              </a:rPr>
              <a:t>social</a:t>
            </a:r>
            <a:r>
              <a:rPr sz="800" b="1" spc="-20" dirty="0">
                <a:latin typeface="Calibri"/>
                <a:cs typeface="Calibri"/>
              </a:rPr>
              <a:t> </a:t>
            </a:r>
            <a:r>
              <a:rPr sz="800" b="1" dirty="0">
                <a:latin typeface="Calibri"/>
                <a:cs typeface="Calibri"/>
              </a:rPr>
              <a:t>emotional</a:t>
            </a:r>
            <a:r>
              <a:rPr sz="800" b="1" spc="-20" dirty="0">
                <a:latin typeface="Calibri"/>
                <a:cs typeface="Calibri"/>
              </a:rPr>
              <a:t> </a:t>
            </a:r>
            <a:r>
              <a:rPr sz="800" b="1" dirty="0">
                <a:latin typeface="Calibri"/>
                <a:cs typeface="Calibri"/>
              </a:rPr>
              <a:t>learning</a:t>
            </a:r>
            <a:r>
              <a:rPr sz="800" b="1" spc="-20" dirty="0">
                <a:latin typeface="Calibri"/>
                <a:cs typeface="Calibri"/>
              </a:rPr>
              <a:t> </a:t>
            </a:r>
            <a:r>
              <a:rPr sz="800" b="1" spc="-25" dirty="0">
                <a:latin typeface="Calibri"/>
                <a:cs typeface="Calibri"/>
              </a:rPr>
              <a:t>and</a:t>
            </a:r>
            <a:r>
              <a:rPr sz="800" b="1" spc="500" dirty="0">
                <a:latin typeface="Calibri"/>
                <a:cs typeface="Calibri"/>
              </a:rPr>
              <a:t> </a:t>
            </a:r>
            <a:r>
              <a:rPr sz="800" b="1" dirty="0">
                <a:latin typeface="Calibri"/>
                <a:cs typeface="Calibri"/>
              </a:rPr>
              <a:t>conflict</a:t>
            </a:r>
            <a:r>
              <a:rPr sz="800" b="1" spc="-10" dirty="0">
                <a:latin typeface="Calibri"/>
                <a:cs typeface="Calibri"/>
              </a:rPr>
              <a:t> resolution</a:t>
            </a:r>
            <a:r>
              <a:rPr sz="800" b="1" spc="-5" dirty="0">
                <a:latin typeface="Calibri"/>
                <a:cs typeface="Calibri"/>
              </a:rPr>
              <a:t> </a:t>
            </a:r>
            <a:r>
              <a:rPr sz="800" b="1" dirty="0">
                <a:latin typeface="Calibri"/>
                <a:cs typeface="Calibri"/>
              </a:rPr>
              <a:t>by</a:t>
            </a:r>
            <a:r>
              <a:rPr sz="800" b="1" spc="-10" dirty="0">
                <a:latin typeface="Calibri"/>
                <a:cs typeface="Calibri"/>
              </a:rPr>
              <a:t> </a:t>
            </a:r>
            <a:r>
              <a:rPr sz="800" b="1" dirty="0">
                <a:latin typeface="Calibri"/>
                <a:cs typeface="Calibri"/>
              </a:rPr>
              <a:t>the</a:t>
            </a:r>
            <a:r>
              <a:rPr sz="800" b="1" spc="-5" dirty="0">
                <a:latin typeface="Calibri"/>
                <a:cs typeface="Calibri"/>
              </a:rPr>
              <a:t> </a:t>
            </a:r>
            <a:r>
              <a:rPr sz="800" b="1" dirty="0">
                <a:latin typeface="Calibri"/>
                <a:cs typeface="Calibri"/>
              </a:rPr>
              <a:t>end</a:t>
            </a:r>
            <a:r>
              <a:rPr sz="800" b="1" spc="-10" dirty="0">
                <a:latin typeface="Calibri"/>
                <a:cs typeface="Calibri"/>
              </a:rPr>
              <a:t> </a:t>
            </a:r>
            <a:r>
              <a:rPr sz="800" b="1" dirty="0">
                <a:latin typeface="Calibri"/>
                <a:cs typeface="Calibri"/>
              </a:rPr>
              <a:t>of</a:t>
            </a:r>
            <a:r>
              <a:rPr sz="800" b="1" spc="-5" dirty="0">
                <a:latin typeface="Calibri"/>
                <a:cs typeface="Calibri"/>
              </a:rPr>
              <a:t> </a:t>
            </a:r>
            <a:r>
              <a:rPr sz="800" b="1" spc="-20" dirty="0">
                <a:latin typeface="Calibri"/>
                <a:cs typeface="Calibri"/>
              </a:rPr>
              <a:t>each</a:t>
            </a:r>
            <a:r>
              <a:rPr sz="800" b="1" spc="500" dirty="0">
                <a:latin typeface="Calibri"/>
                <a:cs typeface="Calibri"/>
              </a:rPr>
              <a:t> </a:t>
            </a:r>
            <a:r>
              <a:rPr sz="800" b="1" dirty="0">
                <a:latin typeface="Calibri"/>
                <a:cs typeface="Calibri"/>
              </a:rPr>
              <a:t>school</a:t>
            </a:r>
            <a:r>
              <a:rPr sz="800" b="1" spc="-40" dirty="0">
                <a:latin typeface="Calibri"/>
                <a:cs typeface="Calibri"/>
              </a:rPr>
              <a:t> </a:t>
            </a:r>
            <a:r>
              <a:rPr sz="800" b="1" spc="-10" dirty="0">
                <a:latin typeface="Calibri"/>
                <a:cs typeface="Calibri"/>
              </a:rPr>
              <a:t>year.</a:t>
            </a:r>
            <a:endParaRPr sz="800">
              <a:latin typeface="Calibri"/>
              <a:cs typeface="Calibri"/>
            </a:endParaRPr>
          </a:p>
        </p:txBody>
      </p:sp>
      <p:sp>
        <p:nvSpPr>
          <p:cNvPr id="15" name="object 15"/>
          <p:cNvSpPr txBox="1"/>
          <p:nvPr/>
        </p:nvSpPr>
        <p:spPr>
          <a:xfrm>
            <a:off x="3599949" y="1875009"/>
            <a:ext cx="1638935" cy="197490"/>
          </a:xfrm>
          <a:prstGeom prst="rect">
            <a:avLst/>
          </a:prstGeom>
        </p:spPr>
        <p:txBody>
          <a:bodyPr vert="horz" wrap="square" lIns="0" tIns="12700" rIns="0" bIns="0" rtlCol="0">
            <a:spAutoFit/>
          </a:bodyPr>
          <a:lstStyle/>
          <a:p>
            <a:pPr marL="12700">
              <a:spcBef>
                <a:spcPts val="100"/>
              </a:spcBef>
            </a:pPr>
            <a:r>
              <a:rPr sz="1200" b="1" i="1" dirty="0">
                <a:solidFill>
                  <a:srgbClr val="141414"/>
                </a:solidFill>
                <a:latin typeface="Calibri"/>
                <a:cs typeface="Calibri"/>
              </a:rPr>
              <a:t>School</a:t>
            </a:r>
            <a:r>
              <a:rPr sz="1200" b="1" i="1" spc="-40" dirty="0">
                <a:solidFill>
                  <a:srgbClr val="141414"/>
                </a:solidFill>
                <a:latin typeface="Calibri"/>
                <a:cs typeface="Calibri"/>
              </a:rPr>
              <a:t> </a:t>
            </a:r>
            <a:r>
              <a:rPr sz="1200" b="1" i="1" dirty="0">
                <a:solidFill>
                  <a:srgbClr val="141414"/>
                </a:solidFill>
                <a:latin typeface="Calibri"/>
                <a:cs typeface="Calibri"/>
              </a:rPr>
              <a:t>Strategic</a:t>
            </a:r>
            <a:r>
              <a:rPr sz="1200" b="1" i="1" spc="-40" dirty="0">
                <a:solidFill>
                  <a:srgbClr val="141414"/>
                </a:solidFill>
                <a:latin typeface="Calibri"/>
                <a:cs typeface="Calibri"/>
              </a:rPr>
              <a:t> </a:t>
            </a:r>
            <a:r>
              <a:rPr sz="1200" b="1" i="1" spc="-10" dirty="0">
                <a:solidFill>
                  <a:srgbClr val="141414"/>
                </a:solidFill>
                <a:latin typeface="Calibri"/>
                <a:cs typeface="Calibri"/>
              </a:rPr>
              <a:t>Priorities</a:t>
            </a:r>
            <a:endParaRPr sz="1200">
              <a:latin typeface="Calibri"/>
              <a:cs typeface="Calibri"/>
            </a:endParaRPr>
          </a:p>
        </p:txBody>
      </p:sp>
      <p:sp>
        <p:nvSpPr>
          <p:cNvPr id="16" name="object 16"/>
          <p:cNvSpPr txBox="1"/>
          <p:nvPr/>
        </p:nvSpPr>
        <p:spPr>
          <a:xfrm>
            <a:off x="3569424" y="3650515"/>
            <a:ext cx="1704975" cy="120546"/>
          </a:xfrm>
          <a:prstGeom prst="rect">
            <a:avLst/>
          </a:prstGeom>
        </p:spPr>
        <p:txBody>
          <a:bodyPr vert="horz" wrap="square" lIns="0" tIns="12700" rIns="0" bIns="0" rtlCol="0">
            <a:spAutoFit/>
          </a:bodyPr>
          <a:lstStyle/>
          <a:p>
            <a:pPr marL="12700">
              <a:spcBef>
                <a:spcPts val="100"/>
              </a:spcBef>
            </a:pPr>
            <a:r>
              <a:rPr sz="700" b="1" dirty="0">
                <a:latin typeface="Calibri"/>
                <a:cs typeface="Calibri"/>
              </a:rPr>
              <a:t>4.</a:t>
            </a:r>
            <a:r>
              <a:rPr sz="700" b="1" spc="-5" dirty="0">
                <a:latin typeface="Calibri"/>
                <a:cs typeface="Calibri"/>
              </a:rPr>
              <a:t> </a:t>
            </a:r>
            <a:r>
              <a:rPr sz="700" b="1" spc="-10" dirty="0">
                <a:latin typeface="Calibri"/>
                <a:cs typeface="Calibri"/>
              </a:rPr>
              <a:t>Provide</a:t>
            </a:r>
            <a:r>
              <a:rPr sz="700" b="1" dirty="0">
                <a:latin typeface="Calibri"/>
                <a:cs typeface="Calibri"/>
              </a:rPr>
              <a:t> </a:t>
            </a:r>
            <a:r>
              <a:rPr sz="700" b="1" spc="-10" dirty="0">
                <a:latin typeface="Calibri"/>
                <a:cs typeface="Calibri"/>
              </a:rPr>
              <a:t>greater</a:t>
            </a:r>
            <a:r>
              <a:rPr sz="700" b="1" spc="-5" dirty="0">
                <a:latin typeface="Calibri"/>
                <a:cs typeface="Calibri"/>
              </a:rPr>
              <a:t> </a:t>
            </a:r>
            <a:r>
              <a:rPr sz="700" b="1" dirty="0">
                <a:latin typeface="Calibri"/>
                <a:cs typeface="Calibri"/>
              </a:rPr>
              <a:t>support for</a:t>
            </a:r>
            <a:r>
              <a:rPr sz="700" b="1" spc="-5" dirty="0">
                <a:latin typeface="Calibri"/>
                <a:cs typeface="Calibri"/>
              </a:rPr>
              <a:t> </a:t>
            </a:r>
            <a:r>
              <a:rPr sz="700" b="1" spc="-20" dirty="0">
                <a:latin typeface="Calibri"/>
                <a:cs typeface="Calibri"/>
              </a:rPr>
              <a:t>at-</a:t>
            </a:r>
            <a:r>
              <a:rPr sz="700" b="1" dirty="0">
                <a:latin typeface="Calibri"/>
                <a:cs typeface="Calibri"/>
              </a:rPr>
              <a:t>risk </a:t>
            </a:r>
            <a:r>
              <a:rPr sz="700" b="1" spc="-10" dirty="0">
                <a:latin typeface="Calibri"/>
                <a:cs typeface="Calibri"/>
              </a:rPr>
              <a:t>students</a:t>
            </a:r>
            <a:endParaRPr sz="700">
              <a:latin typeface="Calibri"/>
              <a:cs typeface="Calibri"/>
            </a:endParaRPr>
          </a:p>
        </p:txBody>
      </p:sp>
      <p:sp>
        <p:nvSpPr>
          <p:cNvPr id="17" name="object 17"/>
          <p:cNvSpPr txBox="1"/>
          <p:nvPr/>
        </p:nvSpPr>
        <p:spPr>
          <a:xfrm>
            <a:off x="3564047" y="4750387"/>
            <a:ext cx="2012950" cy="228268"/>
          </a:xfrm>
          <a:prstGeom prst="rect">
            <a:avLst/>
          </a:prstGeom>
        </p:spPr>
        <p:txBody>
          <a:bodyPr vert="horz" wrap="square" lIns="0" tIns="12700" rIns="0" bIns="0" rtlCol="0">
            <a:spAutoFit/>
          </a:bodyPr>
          <a:lstStyle/>
          <a:p>
            <a:pPr marL="12700" marR="5080">
              <a:spcBef>
                <a:spcPts val="100"/>
              </a:spcBef>
            </a:pPr>
            <a:r>
              <a:rPr sz="700" b="1" dirty="0">
                <a:latin typeface="Calibri"/>
                <a:cs typeface="Calibri"/>
              </a:rPr>
              <a:t>5.</a:t>
            </a:r>
            <a:r>
              <a:rPr sz="700" b="1" spc="5" dirty="0">
                <a:latin typeface="Calibri"/>
                <a:cs typeface="Calibri"/>
              </a:rPr>
              <a:t> </a:t>
            </a:r>
            <a:r>
              <a:rPr sz="700" b="1" dirty="0">
                <a:latin typeface="Calibri"/>
                <a:cs typeface="Calibri"/>
              </a:rPr>
              <a:t>Ensure</a:t>
            </a:r>
            <a:r>
              <a:rPr sz="700" b="1" spc="5" dirty="0">
                <a:latin typeface="Calibri"/>
                <a:cs typeface="Calibri"/>
              </a:rPr>
              <a:t> </a:t>
            </a:r>
            <a:r>
              <a:rPr sz="700" b="1" dirty="0">
                <a:latin typeface="Calibri"/>
                <a:cs typeface="Calibri"/>
              </a:rPr>
              <a:t>that</a:t>
            </a:r>
            <a:r>
              <a:rPr sz="700" b="1" spc="5" dirty="0">
                <a:latin typeface="Calibri"/>
                <a:cs typeface="Calibri"/>
              </a:rPr>
              <a:t> </a:t>
            </a:r>
            <a:r>
              <a:rPr sz="700" b="1" spc="-10" dirty="0">
                <a:latin typeface="Calibri"/>
                <a:cs typeface="Calibri"/>
              </a:rPr>
              <a:t>instructional</a:t>
            </a:r>
            <a:r>
              <a:rPr sz="700" b="1" spc="10" dirty="0">
                <a:latin typeface="Calibri"/>
                <a:cs typeface="Calibri"/>
              </a:rPr>
              <a:t> </a:t>
            </a:r>
            <a:r>
              <a:rPr sz="700" b="1" spc="-10" dirty="0">
                <a:latin typeface="Calibri"/>
                <a:cs typeface="Calibri"/>
              </a:rPr>
              <a:t>resources</a:t>
            </a:r>
            <a:r>
              <a:rPr sz="700" b="1" spc="5" dirty="0">
                <a:latin typeface="Calibri"/>
                <a:cs typeface="Calibri"/>
              </a:rPr>
              <a:t> </a:t>
            </a:r>
            <a:r>
              <a:rPr sz="700" b="1" dirty="0">
                <a:latin typeface="Calibri"/>
                <a:cs typeface="Calibri"/>
              </a:rPr>
              <a:t>and</a:t>
            </a:r>
            <a:r>
              <a:rPr sz="700" b="1" spc="5" dirty="0">
                <a:latin typeface="Calibri"/>
                <a:cs typeface="Calibri"/>
              </a:rPr>
              <a:t> </a:t>
            </a:r>
            <a:r>
              <a:rPr sz="700" b="1" spc="-10" dirty="0">
                <a:latin typeface="Calibri"/>
                <a:cs typeface="Calibri"/>
              </a:rPr>
              <a:t>supplies</a:t>
            </a:r>
            <a:r>
              <a:rPr sz="700" b="1" spc="10" dirty="0">
                <a:latin typeface="Calibri"/>
                <a:cs typeface="Calibri"/>
              </a:rPr>
              <a:t> </a:t>
            </a:r>
            <a:r>
              <a:rPr sz="700" b="1" spc="-25" dirty="0">
                <a:latin typeface="Calibri"/>
                <a:cs typeface="Calibri"/>
              </a:rPr>
              <a:t>are</a:t>
            </a:r>
            <a:r>
              <a:rPr sz="700" b="1" spc="500" dirty="0">
                <a:latin typeface="Calibri"/>
                <a:cs typeface="Calibri"/>
              </a:rPr>
              <a:t> </a:t>
            </a:r>
            <a:r>
              <a:rPr sz="700" b="1" spc="-10" dirty="0">
                <a:latin typeface="Calibri"/>
                <a:cs typeface="Calibri"/>
              </a:rPr>
              <a:t>available</a:t>
            </a:r>
            <a:r>
              <a:rPr sz="700" b="1" dirty="0">
                <a:latin typeface="Calibri"/>
                <a:cs typeface="Calibri"/>
              </a:rPr>
              <a:t> to every </a:t>
            </a:r>
            <a:r>
              <a:rPr sz="700" b="1" spc="-10" dirty="0">
                <a:latin typeface="Calibri"/>
                <a:cs typeface="Calibri"/>
              </a:rPr>
              <a:t>teacher</a:t>
            </a:r>
            <a:r>
              <a:rPr sz="700" b="1" dirty="0">
                <a:latin typeface="Calibri"/>
                <a:cs typeface="Calibri"/>
              </a:rPr>
              <a:t> and</a:t>
            </a:r>
            <a:r>
              <a:rPr sz="700" b="1" spc="5" dirty="0">
                <a:latin typeface="Calibri"/>
                <a:cs typeface="Calibri"/>
              </a:rPr>
              <a:t> </a:t>
            </a:r>
            <a:r>
              <a:rPr sz="700" b="1" spc="-10" dirty="0">
                <a:latin typeface="Calibri"/>
                <a:cs typeface="Calibri"/>
              </a:rPr>
              <a:t>staff.</a:t>
            </a:r>
            <a:endParaRPr sz="700">
              <a:latin typeface="Calibri"/>
              <a:cs typeface="Calibri"/>
            </a:endParaRPr>
          </a:p>
        </p:txBody>
      </p:sp>
      <p:sp>
        <p:nvSpPr>
          <p:cNvPr id="18" name="object 18"/>
          <p:cNvSpPr txBox="1"/>
          <p:nvPr/>
        </p:nvSpPr>
        <p:spPr>
          <a:xfrm>
            <a:off x="6892407" y="202079"/>
            <a:ext cx="3148965" cy="424180"/>
          </a:xfrm>
          <a:prstGeom prst="rect">
            <a:avLst/>
          </a:prstGeom>
        </p:spPr>
        <p:txBody>
          <a:bodyPr vert="horz" wrap="square" lIns="0" tIns="11430" rIns="0" bIns="0" rtlCol="0">
            <a:spAutoFit/>
          </a:bodyPr>
          <a:lstStyle/>
          <a:p>
            <a:pPr marL="12700" marR="5080">
              <a:lnSpc>
                <a:spcPct val="100699"/>
              </a:lnSpc>
              <a:spcBef>
                <a:spcPts val="90"/>
              </a:spcBef>
            </a:pPr>
            <a:r>
              <a:rPr sz="1200" b="1" i="1" dirty="0">
                <a:solidFill>
                  <a:srgbClr val="141414"/>
                </a:solidFill>
                <a:latin typeface="Calibri"/>
                <a:cs typeface="Calibri"/>
              </a:rPr>
              <a:t>Vision</a:t>
            </a:r>
            <a:r>
              <a:rPr sz="1200" b="1" i="1" spc="-55" dirty="0">
                <a:solidFill>
                  <a:srgbClr val="141414"/>
                </a:solidFill>
                <a:latin typeface="Calibri"/>
                <a:cs typeface="Calibri"/>
              </a:rPr>
              <a:t> </a:t>
            </a:r>
            <a:r>
              <a:rPr sz="700" spc="-10" dirty="0">
                <a:latin typeface="Arial"/>
                <a:cs typeface="Arial"/>
              </a:rPr>
              <a:t>North</a:t>
            </a:r>
            <a:r>
              <a:rPr sz="700" spc="-40" dirty="0">
                <a:latin typeface="Arial"/>
                <a:cs typeface="Arial"/>
              </a:rPr>
              <a:t> </a:t>
            </a:r>
            <a:r>
              <a:rPr sz="700" dirty="0">
                <a:latin typeface="Arial"/>
                <a:cs typeface="Arial"/>
              </a:rPr>
              <a:t>Atlanta</a:t>
            </a:r>
            <a:r>
              <a:rPr sz="700" spc="-25" dirty="0">
                <a:latin typeface="Arial"/>
                <a:cs typeface="Arial"/>
              </a:rPr>
              <a:t> </a:t>
            </a:r>
            <a:r>
              <a:rPr sz="700" dirty="0">
                <a:latin typeface="Arial"/>
                <a:cs typeface="Arial"/>
              </a:rPr>
              <a:t>High</a:t>
            </a:r>
            <a:r>
              <a:rPr sz="700" spc="-25" dirty="0">
                <a:latin typeface="Arial"/>
                <a:cs typeface="Arial"/>
              </a:rPr>
              <a:t> </a:t>
            </a:r>
            <a:r>
              <a:rPr sz="700" dirty="0">
                <a:latin typeface="Arial"/>
                <a:cs typeface="Arial"/>
              </a:rPr>
              <a:t>School,</a:t>
            </a:r>
            <a:r>
              <a:rPr sz="700" spc="-25" dirty="0">
                <a:latin typeface="Arial"/>
                <a:cs typeface="Arial"/>
              </a:rPr>
              <a:t> </a:t>
            </a:r>
            <a:r>
              <a:rPr sz="700" dirty="0">
                <a:latin typeface="Arial"/>
                <a:cs typeface="Arial"/>
              </a:rPr>
              <a:t>through</a:t>
            </a:r>
            <a:r>
              <a:rPr sz="700" spc="-25" dirty="0">
                <a:latin typeface="Arial"/>
                <a:cs typeface="Arial"/>
              </a:rPr>
              <a:t> </a:t>
            </a:r>
            <a:r>
              <a:rPr sz="700" dirty="0">
                <a:latin typeface="Arial"/>
                <a:cs typeface="Arial"/>
              </a:rPr>
              <a:t>holistic</a:t>
            </a:r>
            <a:r>
              <a:rPr sz="700" spc="-25" dirty="0">
                <a:latin typeface="Arial"/>
                <a:cs typeface="Arial"/>
              </a:rPr>
              <a:t> </a:t>
            </a:r>
            <a:r>
              <a:rPr sz="700" dirty="0">
                <a:latin typeface="Arial"/>
                <a:cs typeface="Arial"/>
              </a:rPr>
              <a:t>learning</a:t>
            </a:r>
            <a:r>
              <a:rPr sz="700" spc="-25" dirty="0">
                <a:latin typeface="Arial"/>
                <a:cs typeface="Arial"/>
              </a:rPr>
              <a:t> </a:t>
            </a:r>
            <a:r>
              <a:rPr sz="700" dirty="0">
                <a:latin typeface="Arial"/>
                <a:cs typeface="Arial"/>
              </a:rPr>
              <a:t>and</a:t>
            </a:r>
            <a:r>
              <a:rPr sz="700" spc="-20" dirty="0">
                <a:latin typeface="Arial"/>
                <a:cs typeface="Arial"/>
              </a:rPr>
              <a:t> </a:t>
            </a:r>
            <a:r>
              <a:rPr sz="700" spc="-10" dirty="0">
                <a:latin typeface="Arial"/>
                <a:cs typeface="Arial"/>
              </a:rPr>
              <a:t>collaboration</a:t>
            </a:r>
            <a:r>
              <a:rPr sz="700" spc="500" dirty="0">
                <a:latin typeface="Arial"/>
                <a:cs typeface="Arial"/>
              </a:rPr>
              <a:t> </a:t>
            </a:r>
            <a:r>
              <a:rPr sz="700" dirty="0">
                <a:latin typeface="Arial"/>
                <a:cs typeface="Arial"/>
              </a:rPr>
              <a:t>among</a:t>
            </a:r>
            <a:r>
              <a:rPr sz="700" spc="-20" dirty="0">
                <a:latin typeface="Arial"/>
                <a:cs typeface="Arial"/>
              </a:rPr>
              <a:t> </a:t>
            </a:r>
            <a:r>
              <a:rPr sz="700" dirty="0">
                <a:latin typeface="Arial"/>
                <a:cs typeface="Arial"/>
              </a:rPr>
              <a:t>engaged</a:t>
            </a:r>
            <a:r>
              <a:rPr sz="700" spc="-10" dirty="0">
                <a:latin typeface="Arial"/>
                <a:cs typeface="Arial"/>
              </a:rPr>
              <a:t> </a:t>
            </a:r>
            <a:r>
              <a:rPr sz="700" dirty="0">
                <a:latin typeface="Arial"/>
                <a:cs typeface="Arial"/>
              </a:rPr>
              <a:t>students,</a:t>
            </a:r>
            <a:r>
              <a:rPr sz="700" spc="-10" dirty="0">
                <a:latin typeface="Arial"/>
                <a:cs typeface="Arial"/>
              </a:rPr>
              <a:t> educators, </a:t>
            </a:r>
            <a:r>
              <a:rPr sz="700" dirty="0">
                <a:latin typeface="Arial"/>
                <a:cs typeface="Arial"/>
              </a:rPr>
              <a:t>families,</a:t>
            </a:r>
            <a:r>
              <a:rPr sz="700" spc="-10" dirty="0">
                <a:latin typeface="Arial"/>
                <a:cs typeface="Arial"/>
              </a:rPr>
              <a:t> </a:t>
            </a:r>
            <a:r>
              <a:rPr sz="700" dirty="0">
                <a:latin typeface="Arial"/>
                <a:cs typeface="Arial"/>
              </a:rPr>
              <a:t>and</a:t>
            </a:r>
            <a:r>
              <a:rPr sz="700" spc="-10" dirty="0">
                <a:latin typeface="Arial"/>
                <a:cs typeface="Arial"/>
              </a:rPr>
              <a:t> community, </a:t>
            </a:r>
            <a:r>
              <a:rPr sz="700" dirty="0">
                <a:latin typeface="Arial"/>
                <a:cs typeface="Arial"/>
              </a:rPr>
              <a:t>will</a:t>
            </a:r>
            <a:r>
              <a:rPr sz="700" spc="-10" dirty="0">
                <a:latin typeface="Arial"/>
                <a:cs typeface="Arial"/>
              </a:rPr>
              <a:t> </a:t>
            </a:r>
            <a:r>
              <a:rPr sz="700" dirty="0">
                <a:latin typeface="Arial"/>
                <a:cs typeface="Arial"/>
              </a:rPr>
              <a:t>foster</a:t>
            </a:r>
            <a:r>
              <a:rPr sz="700" spc="-5" dirty="0">
                <a:latin typeface="Arial"/>
                <a:cs typeface="Arial"/>
              </a:rPr>
              <a:t> </a:t>
            </a:r>
            <a:r>
              <a:rPr sz="700" spc="-25" dirty="0">
                <a:latin typeface="Arial"/>
                <a:cs typeface="Arial"/>
              </a:rPr>
              <a:t>an</a:t>
            </a:r>
            <a:r>
              <a:rPr sz="700" spc="500" dirty="0">
                <a:latin typeface="Arial"/>
                <a:cs typeface="Arial"/>
              </a:rPr>
              <a:t> </a:t>
            </a:r>
            <a:r>
              <a:rPr sz="700" spc="-10" dirty="0">
                <a:latin typeface="Arial"/>
                <a:cs typeface="Arial"/>
              </a:rPr>
              <a:t>environment</a:t>
            </a:r>
            <a:r>
              <a:rPr sz="700" spc="-20" dirty="0">
                <a:latin typeface="Arial"/>
                <a:cs typeface="Arial"/>
              </a:rPr>
              <a:t> </a:t>
            </a:r>
            <a:r>
              <a:rPr sz="700" dirty="0">
                <a:latin typeface="Arial"/>
                <a:cs typeface="Arial"/>
              </a:rPr>
              <a:t>of</a:t>
            </a:r>
            <a:r>
              <a:rPr sz="700" spc="-10" dirty="0">
                <a:latin typeface="Arial"/>
                <a:cs typeface="Arial"/>
              </a:rPr>
              <a:t> </a:t>
            </a:r>
            <a:r>
              <a:rPr sz="700" dirty="0">
                <a:latin typeface="Arial"/>
                <a:cs typeface="Arial"/>
              </a:rPr>
              <a:t>critical</a:t>
            </a:r>
            <a:r>
              <a:rPr sz="700" spc="-10" dirty="0">
                <a:latin typeface="Arial"/>
                <a:cs typeface="Arial"/>
              </a:rPr>
              <a:t> </a:t>
            </a:r>
            <a:r>
              <a:rPr sz="700" dirty="0">
                <a:latin typeface="Arial"/>
                <a:cs typeface="Arial"/>
              </a:rPr>
              <a:t>thinkers</a:t>
            </a:r>
            <a:r>
              <a:rPr sz="700" spc="-10" dirty="0">
                <a:latin typeface="Arial"/>
                <a:cs typeface="Arial"/>
              </a:rPr>
              <a:t> </a:t>
            </a:r>
            <a:r>
              <a:rPr sz="700" dirty="0">
                <a:latin typeface="Arial"/>
                <a:cs typeface="Arial"/>
              </a:rPr>
              <a:t>who</a:t>
            </a:r>
            <a:r>
              <a:rPr sz="700" spc="-10" dirty="0">
                <a:latin typeface="Arial"/>
                <a:cs typeface="Arial"/>
              </a:rPr>
              <a:t> </a:t>
            </a:r>
            <a:r>
              <a:rPr sz="700" dirty="0">
                <a:latin typeface="Arial"/>
                <a:cs typeface="Arial"/>
              </a:rPr>
              <a:t>are</a:t>
            </a:r>
            <a:r>
              <a:rPr sz="700" spc="-10" dirty="0">
                <a:latin typeface="Arial"/>
                <a:cs typeface="Arial"/>
              </a:rPr>
              <a:t> </a:t>
            </a:r>
            <a:r>
              <a:rPr sz="700" dirty="0">
                <a:latin typeface="Arial"/>
                <a:cs typeface="Arial"/>
              </a:rPr>
              <a:t>globally</a:t>
            </a:r>
            <a:r>
              <a:rPr sz="700" spc="-10" dirty="0">
                <a:latin typeface="Arial"/>
                <a:cs typeface="Arial"/>
              </a:rPr>
              <a:t> </a:t>
            </a:r>
            <a:r>
              <a:rPr sz="700" dirty="0">
                <a:latin typeface="Arial"/>
                <a:cs typeface="Arial"/>
              </a:rPr>
              <a:t>and</a:t>
            </a:r>
            <a:r>
              <a:rPr sz="700" spc="-10" dirty="0">
                <a:latin typeface="Arial"/>
                <a:cs typeface="Arial"/>
              </a:rPr>
              <a:t> </a:t>
            </a:r>
            <a:r>
              <a:rPr sz="700" dirty="0">
                <a:latin typeface="Arial"/>
                <a:cs typeface="Arial"/>
              </a:rPr>
              <a:t>culturally</a:t>
            </a:r>
            <a:r>
              <a:rPr sz="700" spc="-10" dirty="0">
                <a:latin typeface="Arial"/>
                <a:cs typeface="Arial"/>
              </a:rPr>
              <a:t> aware.</a:t>
            </a:r>
            <a:endParaRPr sz="700">
              <a:latin typeface="Arial"/>
              <a:cs typeface="Arial"/>
            </a:endParaRPr>
          </a:p>
        </p:txBody>
      </p:sp>
      <p:grpSp>
        <p:nvGrpSpPr>
          <p:cNvPr id="19" name="object 19"/>
          <p:cNvGrpSpPr/>
          <p:nvPr/>
        </p:nvGrpSpPr>
        <p:grpSpPr>
          <a:xfrm>
            <a:off x="1551600" y="2375800"/>
            <a:ext cx="1889125" cy="989965"/>
            <a:chOff x="27599" y="2375799"/>
            <a:chExt cx="1889125" cy="989965"/>
          </a:xfrm>
        </p:grpSpPr>
        <p:sp>
          <p:nvSpPr>
            <p:cNvPr id="20" name="object 20"/>
            <p:cNvSpPr/>
            <p:nvPr/>
          </p:nvSpPr>
          <p:spPr>
            <a:xfrm>
              <a:off x="52999" y="2401199"/>
              <a:ext cx="1838325" cy="939165"/>
            </a:xfrm>
            <a:custGeom>
              <a:avLst/>
              <a:gdLst/>
              <a:ahLst/>
              <a:cxnLst/>
              <a:rect l="l" t="t" r="r" b="b"/>
              <a:pathLst>
                <a:path w="1838325" h="939164">
                  <a:moveTo>
                    <a:pt x="1837799" y="938699"/>
                  </a:moveTo>
                  <a:lnTo>
                    <a:pt x="0" y="938699"/>
                  </a:lnTo>
                  <a:lnTo>
                    <a:pt x="0" y="0"/>
                  </a:lnTo>
                  <a:lnTo>
                    <a:pt x="1837799" y="0"/>
                  </a:lnTo>
                  <a:lnTo>
                    <a:pt x="1837799" y="938699"/>
                  </a:lnTo>
                  <a:close/>
                </a:path>
              </a:pathLst>
            </a:custGeom>
            <a:solidFill>
              <a:srgbClr val="6A6A6A"/>
            </a:solidFill>
          </p:spPr>
          <p:txBody>
            <a:bodyPr wrap="square" lIns="0" tIns="0" rIns="0" bIns="0" rtlCol="0"/>
            <a:lstStyle/>
            <a:p>
              <a:endParaRPr/>
            </a:p>
          </p:txBody>
        </p:sp>
        <p:sp>
          <p:nvSpPr>
            <p:cNvPr id="21" name="object 21"/>
            <p:cNvSpPr/>
            <p:nvPr/>
          </p:nvSpPr>
          <p:spPr>
            <a:xfrm>
              <a:off x="52999" y="2401199"/>
              <a:ext cx="1838325" cy="939165"/>
            </a:xfrm>
            <a:custGeom>
              <a:avLst/>
              <a:gdLst/>
              <a:ahLst/>
              <a:cxnLst/>
              <a:rect l="l" t="t" r="r" b="b"/>
              <a:pathLst>
                <a:path w="1838325" h="939164">
                  <a:moveTo>
                    <a:pt x="0" y="0"/>
                  </a:moveTo>
                  <a:lnTo>
                    <a:pt x="1837799" y="0"/>
                  </a:lnTo>
                  <a:lnTo>
                    <a:pt x="1837799" y="938699"/>
                  </a:lnTo>
                  <a:lnTo>
                    <a:pt x="0" y="938699"/>
                  </a:lnTo>
                  <a:lnTo>
                    <a:pt x="0" y="0"/>
                  </a:lnTo>
                  <a:close/>
                </a:path>
              </a:pathLst>
            </a:custGeom>
            <a:ln w="50799">
              <a:solidFill>
                <a:srgbClr val="FFFFFF"/>
              </a:solidFill>
            </a:ln>
          </p:spPr>
          <p:txBody>
            <a:bodyPr wrap="square" lIns="0" tIns="0" rIns="0" bIns="0" rtlCol="0"/>
            <a:lstStyle/>
            <a:p>
              <a:endParaRPr/>
            </a:p>
          </p:txBody>
        </p:sp>
      </p:grpSp>
      <p:sp>
        <p:nvSpPr>
          <p:cNvPr id="22" name="object 22"/>
          <p:cNvSpPr txBox="1"/>
          <p:nvPr/>
        </p:nvSpPr>
        <p:spPr>
          <a:xfrm>
            <a:off x="1577000" y="2401200"/>
            <a:ext cx="1838325" cy="882293"/>
          </a:xfrm>
          <a:prstGeom prst="rect">
            <a:avLst/>
          </a:prstGeom>
        </p:spPr>
        <p:txBody>
          <a:bodyPr vert="horz" wrap="square" lIns="0" tIns="0" rIns="0" bIns="0" rtlCol="0">
            <a:spAutoFit/>
          </a:bodyPr>
          <a:lstStyle/>
          <a:p>
            <a:pPr>
              <a:lnSpc>
                <a:spcPct val="100000"/>
              </a:lnSpc>
            </a:pPr>
            <a:endParaRPr sz="900">
              <a:latin typeface="Times New Roman"/>
              <a:cs typeface="Times New Roman"/>
            </a:endParaRPr>
          </a:p>
          <a:p>
            <a:pPr>
              <a:spcBef>
                <a:spcPts val="50"/>
              </a:spcBef>
            </a:pPr>
            <a:endParaRPr sz="750">
              <a:latin typeface="Times New Roman"/>
              <a:cs typeface="Times New Roman"/>
            </a:endParaRPr>
          </a:p>
          <a:p>
            <a:pPr marL="319405" marR="311785" indent="-1270" algn="ctr"/>
            <a:r>
              <a:rPr sz="1100" b="1" spc="-10" dirty="0">
                <a:solidFill>
                  <a:srgbClr val="FFFFFF"/>
                </a:solidFill>
                <a:latin typeface="Calibri"/>
                <a:cs typeface="Calibri"/>
              </a:rPr>
              <a:t>Fostering</a:t>
            </a:r>
            <a:r>
              <a:rPr sz="1100" b="1" spc="15" dirty="0">
                <a:solidFill>
                  <a:srgbClr val="FFFFFF"/>
                </a:solidFill>
                <a:latin typeface="Calibri"/>
                <a:cs typeface="Calibri"/>
              </a:rPr>
              <a:t> </a:t>
            </a:r>
            <a:r>
              <a:rPr sz="1100" b="1" spc="-10" dirty="0">
                <a:solidFill>
                  <a:srgbClr val="FFFFFF"/>
                </a:solidFill>
                <a:latin typeface="Calibri"/>
                <a:cs typeface="Calibri"/>
              </a:rPr>
              <a:t>Academic Excellence</a:t>
            </a:r>
            <a:r>
              <a:rPr sz="1100" b="1" spc="-5" dirty="0">
                <a:solidFill>
                  <a:srgbClr val="FFFFFF"/>
                </a:solidFill>
                <a:latin typeface="Calibri"/>
                <a:cs typeface="Calibri"/>
              </a:rPr>
              <a:t> </a:t>
            </a:r>
            <a:r>
              <a:rPr sz="1100" b="1" dirty="0">
                <a:solidFill>
                  <a:srgbClr val="FFFFFF"/>
                </a:solidFill>
                <a:latin typeface="Calibri"/>
                <a:cs typeface="Calibri"/>
              </a:rPr>
              <a:t>for </a:t>
            </a:r>
            <a:r>
              <a:rPr sz="1100" b="1" spc="-10" dirty="0">
                <a:solidFill>
                  <a:srgbClr val="FFFFFF"/>
                </a:solidFill>
                <a:latin typeface="Calibri"/>
                <a:cs typeface="Calibri"/>
              </a:rPr>
              <a:t>All</a:t>
            </a:r>
            <a:r>
              <a:rPr sz="900" spc="-10" dirty="0">
                <a:solidFill>
                  <a:srgbClr val="FFFFFF"/>
                </a:solidFill>
                <a:latin typeface="Calibri"/>
                <a:cs typeface="Calibri"/>
              </a:rPr>
              <a:t>Data</a:t>
            </a:r>
            <a:r>
              <a:rPr sz="900" dirty="0">
                <a:solidFill>
                  <a:srgbClr val="FFFFFF"/>
                </a:solidFill>
                <a:latin typeface="Calibri"/>
                <a:cs typeface="Calibri"/>
              </a:rPr>
              <a:t> Curriculum</a:t>
            </a:r>
            <a:r>
              <a:rPr sz="900" spc="-30" dirty="0">
                <a:solidFill>
                  <a:srgbClr val="FFFFFF"/>
                </a:solidFill>
                <a:latin typeface="Calibri"/>
                <a:cs typeface="Calibri"/>
              </a:rPr>
              <a:t> </a:t>
            </a:r>
            <a:r>
              <a:rPr sz="900" dirty="0">
                <a:solidFill>
                  <a:srgbClr val="FFFFFF"/>
                </a:solidFill>
                <a:latin typeface="Calibri"/>
                <a:cs typeface="Calibri"/>
              </a:rPr>
              <a:t>&amp;</a:t>
            </a:r>
            <a:r>
              <a:rPr sz="900" spc="-25" dirty="0">
                <a:solidFill>
                  <a:srgbClr val="FFFFFF"/>
                </a:solidFill>
                <a:latin typeface="Calibri"/>
                <a:cs typeface="Calibri"/>
              </a:rPr>
              <a:t> </a:t>
            </a:r>
            <a:r>
              <a:rPr sz="900" spc="-10" dirty="0">
                <a:solidFill>
                  <a:srgbClr val="FFFFFF"/>
                </a:solidFill>
                <a:latin typeface="Calibri"/>
                <a:cs typeface="Calibri"/>
              </a:rPr>
              <a:t>Instruction</a:t>
            </a:r>
            <a:r>
              <a:rPr sz="900" spc="500" dirty="0">
                <a:solidFill>
                  <a:srgbClr val="FFFFFF"/>
                </a:solidFill>
                <a:latin typeface="Calibri"/>
                <a:cs typeface="Calibri"/>
              </a:rPr>
              <a:t> </a:t>
            </a:r>
            <a:r>
              <a:rPr sz="900" spc="-10" dirty="0">
                <a:solidFill>
                  <a:srgbClr val="FFFFFF"/>
                </a:solidFill>
                <a:latin typeface="Calibri"/>
                <a:cs typeface="Calibri"/>
              </a:rPr>
              <a:t>Signature</a:t>
            </a:r>
            <a:r>
              <a:rPr sz="900" spc="30" dirty="0">
                <a:solidFill>
                  <a:srgbClr val="FFFFFF"/>
                </a:solidFill>
                <a:latin typeface="Calibri"/>
                <a:cs typeface="Calibri"/>
              </a:rPr>
              <a:t> </a:t>
            </a:r>
            <a:r>
              <a:rPr sz="900" spc="-10" dirty="0">
                <a:solidFill>
                  <a:srgbClr val="FFFFFF"/>
                </a:solidFill>
                <a:latin typeface="Calibri"/>
                <a:cs typeface="Calibri"/>
              </a:rPr>
              <a:t>Program</a:t>
            </a:r>
            <a:endParaRPr sz="900">
              <a:latin typeface="Calibri"/>
              <a:cs typeface="Calibri"/>
            </a:endParaRPr>
          </a:p>
        </p:txBody>
      </p:sp>
      <p:grpSp>
        <p:nvGrpSpPr>
          <p:cNvPr id="23" name="object 23"/>
          <p:cNvGrpSpPr/>
          <p:nvPr/>
        </p:nvGrpSpPr>
        <p:grpSpPr>
          <a:xfrm>
            <a:off x="1551600" y="3590650"/>
            <a:ext cx="1889125" cy="831215"/>
            <a:chOff x="27599" y="3590649"/>
            <a:chExt cx="1889125" cy="831215"/>
          </a:xfrm>
        </p:grpSpPr>
        <p:sp>
          <p:nvSpPr>
            <p:cNvPr id="24" name="object 24"/>
            <p:cNvSpPr/>
            <p:nvPr/>
          </p:nvSpPr>
          <p:spPr>
            <a:xfrm>
              <a:off x="52999" y="3616049"/>
              <a:ext cx="1838325" cy="780415"/>
            </a:xfrm>
            <a:custGeom>
              <a:avLst/>
              <a:gdLst/>
              <a:ahLst/>
              <a:cxnLst/>
              <a:rect l="l" t="t" r="r" b="b"/>
              <a:pathLst>
                <a:path w="1838325" h="780414">
                  <a:moveTo>
                    <a:pt x="1837799" y="780299"/>
                  </a:moveTo>
                  <a:lnTo>
                    <a:pt x="0" y="780299"/>
                  </a:lnTo>
                  <a:lnTo>
                    <a:pt x="0" y="0"/>
                  </a:lnTo>
                  <a:lnTo>
                    <a:pt x="1837799" y="0"/>
                  </a:lnTo>
                  <a:lnTo>
                    <a:pt x="1837799" y="780299"/>
                  </a:lnTo>
                  <a:close/>
                </a:path>
              </a:pathLst>
            </a:custGeom>
            <a:solidFill>
              <a:srgbClr val="006FA9"/>
            </a:solidFill>
          </p:spPr>
          <p:txBody>
            <a:bodyPr wrap="square" lIns="0" tIns="0" rIns="0" bIns="0" rtlCol="0"/>
            <a:lstStyle/>
            <a:p>
              <a:endParaRPr/>
            </a:p>
          </p:txBody>
        </p:sp>
        <p:sp>
          <p:nvSpPr>
            <p:cNvPr id="25" name="object 25"/>
            <p:cNvSpPr/>
            <p:nvPr/>
          </p:nvSpPr>
          <p:spPr>
            <a:xfrm>
              <a:off x="52999" y="3616049"/>
              <a:ext cx="1838325" cy="780415"/>
            </a:xfrm>
            <a:custGeom>
              <a:avLst/>
              <a:gdLst/>
              <a:ahLst/>
              <a:cxnLst/>
              <a:rect l="l" t="t" r="r" b="b"/>
              <a:pathLst>
                <a:path w="1838325" h="780414">
                  <a:moveTo>
                    <a:pt x="0" y="0"/>
                  </a:moveTo>
                  <a:lnTo>
                    <a:pt x="1837799" y="0"/>
                  </a:lnTo>
                  <a:lnTo>
                    <a:pt x="1837799" y="780299"/>
                  </a:lnTo>
                  <a:lnTo>
                    <a:pt x="0" y="780299"/>
                  </a:lnTo>
                  <a:lnTo>
                    <a:pt x="0" y="0"/>
                  </a:lnTo>
                  <a:close/>
                </a:path>
              </a:pathLst>
            </a:custGeom>
            <a:ln w="50799">
              <a:solidFill>
                <a:srgbClr val="FFFFFF"/>
              </a:solidFill>
            </a:ln>
          </p:spPr>
          <p:txBody>
            <a:bodyPr wrap="square" lIns="0" tIns="0" rIns="0" bIns="0" rtlCol="0"/>
            <a:lstStyle/>
            <a:p>
              <a:endParaRPr/>
            </a:p>
          </p:txBody>
        </p:sp>
      </p:grpSp>
      <p:sp>
        <p:nvSpPr>
          <p:cNvPr id="26" name="object 26"/>
          <p:cNvSpPr txBox="1"/>
          <p:nvPr/>
        </p:nvSpPr>
        <p:spPr>
          <a:xfrm>
            <a:off x="1577000" y="3616050"/>
            <a:ext cx="1838325" cy="726481"/>
          </a:xfrm>
          <a:prstGeom prst="rect">
            <a:avLst/>
          </a:prstGeom>
        </p:spPr>
        <p:txBody>
          <a:bodyPr vert="horz" wrap="square" lIns="0" tIns="79375" rIns="0" bIns="0" rtlCol="0">
            <a:spAutoFit/>
          </a:bodyPr>
          <a:lstStyle/>
          <a:p>
            <a:pPr marL="398780" marR="269240" indent="-124460">
              <a:spcBef>
                <a:spcPts val="625"/>
              </a:spcBef>
            </a:pPr>
            <a:r>
              <a:rPr sz="1200" b="1" dirty="0">
                <a:solidFill>
                  <a:srgbClr val="FFFFFF"/>
                </a:solidFill>
                <a:latin typeface="Calibri"/>
                <a:cs typeface="Calibri"/>
              </a:rPr>
              <a:t>Building</a:t>
            </a:r>
            <a:r>
              <a:rPr sz="1200" b="1" spc="-30" dirty="0">
                <a:solidFill>
                  <a:srgbClr val="FFFFFF"/>
                </a:solidFill>
                <a:latin typeface="Calibri"/>
                <a:cs typeface="Calibri"/>
              </a:rPr>
              <a:t> </a:t>
            </a:r>
            <a:r>
              <a:rPr sz="1200" b="1" dirty="0">
                <a:solidFill>
                  <a:srgbClr val="FFFFFF"/>
                </a:solidFill>
                <a:latin typeface="Calibri"/>
                <a:cs typeface="Calibri"/>
              </a:rPr>
              <a:t>a</a:t>
            </a:r>
            <a:r>
              <a:rPr sz="1200" b="1" spc="-30" dirty="0">
                <a:solidFill>
                  <a:srgbClr val="FFFFFF"/>
                </a:solidFill>
                <a:latin typeface="Calibri"/>
                <a:cs typeface="Calibri"/>
              </a:rPr>
              <a:t> </a:t>
            </a:r>
            <a:r>
              <a:rPr sz="1200" b="1" dirty="0">
                <a:solidFill>
                  <a:srgbClr val="FFFFFF"/>
                </a:solidFill>
                <a:latin typeface="Calibri"/>
                <a:cs typeface="Calibri"/>
              </a:rPr>
              <a:t>Culture</a:t>
            </a:r>
            <a:r>
              <a:rPr sz="1200" b="1" spc="-30" dirty="0">
                <a:solidFill>
                  <a:srgbClr val="FFFFFF"/>
                </a:solidFill>
                <a:latin typeface="Calibri"/>
                <a:cs typeface="Calibri"/>
              </a:rPr>
              <a:t> </a:t>
            </a:r>
            <a:r>
              <a:rPr sz="1200" b="1" spc="-25" dirty="0">
                <a:solidFill>
                  <a:srgbClr val="FFFFFF"/>
                </a:solidFill>
                <a:latin typeface="Calibri"/>
                <a:cs typeface="Calibri"/>
              </a:rPr>
              <a:t>of </a:t>
            </a:r>
            <a:r>
              <a:rPr sz="1200" b="1" dirty="0">
                <a:solidFill>
                  <a:srgbClr val="FFFFFF"/>
                </a:solidFill>
                <a:latin typeface="Calibri"/>
                <a:cs typeface="Calibri"/>
              </a:rPr>
              <a:t>Student</a:t>
            </a:r>
            <a:r>
              <a:rPr sz="1200" b="1" spc="-45" dirty="0">
                <a:solidFill>
                  <a:srgbClr val="FFFFFF"/>
                </a:solidFill>
                <a:latin typeface="Calibri"/>
                <a:cs typeface="Calibri"/>
              </a:rPr>
              <a:t> </a:t>
            </a:r>
            <a:r>
              <a:rPr sz="1200" b="1" spc="-10" dirty="0">
                <a:solidFill>
                  <a:srgbClr val="FFFFFF"/>
                </a:solidFill>
                <a:latin typeface="Calibri"/>
                <a:cs typeface="Calibri"/>
              </a:rPr>
              <a:t>Support</a:t>
            </a:r>
            <a:endParaRPr sz="1200">
              <a:latin typeface="Calibri"/>
              <a:cs typeface="Calibri"/>
            </a:endParaRPr>
          </a:p>
          <a:p>
            <a:pPr marL="414020" marR="278765" indent="-130175">
              <a:spcBef>
                <a:spcPts val="15"/>
              </a:spcBef>
            </a:pPr>
            <a:r>
              <a:rPr sz="900" dirty="0">
                <a:solidFill>
                  <a:srgbClr val="FFFFFF"/>
                </a:solidFill>
                <a:latin typeface="Calibri"/>
                <a:cs typeface="Calibri"/>
              </a:rPr>
              <a:t>Whole</a:t>
            </a:r>
            <a:r>
              <a:rPr sz="900" spc="-20" dirty="0">
                <a:solidFill>
                  <a:srgbClr val="FFFFFF"/>
                </a:solidFill>
                <a:latin typeface="Calibri"/>
                <a:cs typeface="Calibri"/>
              </a:rPr>
              <a:t> </a:t>
            </a:r>
            <a:r>
              <a:rPr sz="900" dirty="0">
                <a:solidFill>
                  <a:srgbClr val="FFFFFF"/>
                </a:solidFill>
                <a:latin typeface="Calibri"/>
                <a:cs typeface="Calibri"/>
              </a:rPr>
              <a:t>Child</a:t>
            </a:r>
            <a:r>
              <a:rPr sz="900" spc="-20" dirty="0">
                <a:solidFill>
                  <a:srgbClr val="FFFFFF"/>
                </a:solidFill>
                <a:latin typeface="Calibri"/>
                <a:cs typeface="Calibri"/>
              </a:rPr>
              <a:t> </a:t>
            </a:r>
            <a:r>
              <a:rPr sz="900" dirty="0">
                <a:solidFill>
                  <a:srgbClr val="FFFFFF"/>
                </a:solidFill>
                <a:latin typeface="Calibri"/>
                <a:cs typeface="Calibri"/>
              </a:rPr>
              <a:t>&amp;</a:t>
            </a:r>
            <a:r>
              <a:rPr sz="900" spc="-15" dirty="0">
                <a:solidFill>
                  <a:srgbClr val="FFFFFF"/>
                </a:solidFill>
                <a:latin typeface="Calibri"/>
                <a:cs typeface="Calibri"/>
              </a:rPr>
              <a:t> </a:t>
            </a:r>
            <a:r>
              <a:rPr sz="900" spc="-10" dirty="0">
                <a:solidFill>
                  <a:srgbClr val="FFFFFF"/>
                </a:solidFill>
                <a:latin typeface="Calibri"/>
                <a:cs typeface="Calibri"/>
              </a:rPr>
              <a:t>Intervention</a:t>
            </a:r>
            <a:r>
              <a:rPr sz="900" spc="500" dirty="0">
                <a:solidFill>
                  <a:srgbClr val="FFFFFF"/>
                </a:solidFill>
                <a:latin typeface="Calibri"/>
                <a:cs typeface="Calibri"/>
              </a:rPr>
              <a:t> </a:t>
            </a:r>
            <a:r>
              <a:rPr sz="900" spc="-10" dirty="0">
                <a:solidFill>
                  <a:srgbClr val="FFFFFF"/>
                </a:solidFill>
                <a:latin typeface="Calibri"/>
                <a:cs typeface="Calibri"/>
              </a:rPr>
              <a:t>Personalized</a:t>
            </a:r>
            <a:r>
              <a:rPr sz="900" spc="15" dirty="0">
                <a:solidFill>
                  <a:srgbClr val="FFFFFF"/>
                </a:solidFill>
                <a:latin typeface="Calibri"/>
                <a:cs typeface="Calibri"/>
              </a:rPr>
              <a:t> </a:t>
            </a:r>
            <a:r>
              <a:rPr sz="900" spc="-10" dirty="0">
                <a:solidFill>
                  <a:srgbClr val="FFFFFF"/>
                </a:solidFill>
                <a:latin typeface="Calibri"/>
                <a:cs typeface="Calibri"/>
              </a:rPr>
              <a:t>Learning</a:t>
            </a:r>
            <a:endParaRPr sz="900">
              <a:latin typeface="Calibri"/>
              <a:cs typeface="Calibri"/>
            </a:endParaRPr>
          </a:p>
        </p:txBody>
      </p:sp>
      <p:grpSp>
        <p:nvGrpSpPr>
          <p:cNvPr id="27" name="object 27"/>
          <p:cNvGrpSpPr/>
          <p:nvPr/>
        </p:nvGrpSpPr>
        <p:grpSpPr>
          <a:xfrm>
            <a:off x="1551614" y="4618176"/>
            <a:ext cx="1889125" cy="831215"/>
            <a:chOff x="27613" y="4618175"/>
            <a:chExt cx="1889125" cy="831215"/>
          </a:xfrm>
        </p:grpSpPr>
        <p:sp>
          <p:nvSpPr>
            <p:cNvPr id="28" name="object 28"/>
            <p:cNvSpPr/>
            <p:nvPr/>
          </p:nvSpPr>
          <p:spPr>
            <a:xfrm>
              <a:off x="53013" y="4643575"/>
              <a:ext cx="1838325" cy="780415"/>
            </a:xfrm>
            <a:custGeom>
              <a:avLst/>
              <a:gdLst/>
              <a:ahLst/>
              <a:cxnLst/>
              <a:rect l="l" t="t" r="r" b="b"/>
              <a:pathLst>
                <a:path w="1838325" h="780414">
                  <a:moveTo>
                    <a:pt x="1837799" y="780299"/>
                  </a:moveTo>
                  <a:lnTo>
                    <a:pt x="0" y="780299"/>
                  </a:lnTo>
                  <a:lnTo>
                    <a:pt x="0" y="0"/>
                  </a:lnTo>
                  <a:lnTo>
                    <a:pt x="1837799" y="0"/>
                  </a:lnTo>
                  <a:lnTo>
                    <a:pt x="1837799" y="780299"/>
                  </a:lnTo>
                  <a:close/>
                </a:path>
              </a:pathLst>
            </a:custGeom>
            <a:solidFill>
              <a:srgbClr val="DE6A35"/>
            </a:solidFill>
          </p:spPr>
          <p:txBody>
            <a:bodyPr wrap="square" lIns="0" tIns="0" rIns="0" bIns="0" rtlCol="0"/>
            <a:lstStyle/>
            <a:p>
              <a:endParaRPr/>
            </a:p>
          </p:txBody>
        </p:sp>
        <p:sp>
          <p:nvSpPr>
            <p:cNvPr id="29" name="object 29"/>
            <p:cNvSpPr/>
            <p:nvPr/>
          </p:nvSpPr>
          <p:spPr>
            <a:xfrm>
              <a:off x="53013" y="4643575"/>
              <a:ext cx="1838325" cy="780415"/>
            </a:xfrm>
            <a:custGeom>
              <a:avLst/>
              <a:gdLst/>
              <a:ahLst/>
              <a:cxnLst/>
              <a:rect l="l" t="t" r="r" b="b"/>
              <a:pathLst>
                <a:path w="1838325" h="780414">
                  <a:moveTo>
                    <a:pt x="0" y="0"/>
                  </a:moveTo>
                  <a:lnTo>
                    <a:pt x="1837799" y="0"/>
                  </a:lnTo>
                  <a:lnTo>
                    <a:pt x="1837799" y="780299"/>
                  </a:lnTo>
                  <a:lnTo>
                    <a:pt x="0" y="780299"/>
                  </a:lnTo>
                  <a:lnTo>
                    <a:pt x="0" y="0"/>
                  </a:lnTo>
                  <a:close/>
                </a:path>
              </a:pathLst>
            </a:custGeom>
            <a:ln w="50799">
              <a:solidFill>
                <a:srgbClr val="FFFFFF"/>
              </a:solidFill>
            </a:ln>
          </p:spPr>
          <p:txBody>
            <a:bodyPr wrap="square" lIns="0" tIns="0" rIns="0" bIns="0" rtlCol="0"/>
            <a:lstStyle/>
            <a:p>
              <a:endParaRPr/>
            </a:p>
          </p:txBody>
        </p:sp>
      </p:grpSp>
      <p:sp>
        <p:nvSpPr>
          <p:cNvPr id="30" name="object 30"/>
          <p:cNvSpPr txBox="1"/>
          <p:nvPr/>
        </p:nvSpPr>
        <p:spPr>
          <a:xfrm>
            <a:off x="1577014" y="4643576"/>
            <a:ext cx="1838325" cy="726481"/>
          </a:xfrm>
          <a:prstGeom prst="rect">
            <a:avLst/>
          </a:prstGeom>
        </p:spPr>
        <p:txBody>
          <a:bodyPr vert="horz" wrap="square" lIns="0" tIns="79375" rIns="0" bIns="0" rtlCol="0">
            <a:spAutoFit/>
          </a:bodyPr>
          <a:lstStyle/>
          <a:p>
            <a:pPr marL="439420" marR="113030" indent="-321310">
              <a:spcBef>
                <a:spcPts val="625"/>
              </a:spcBef>
            </a:pPr>
            <a:r>
              <a:rPr sz="1200" b="1" dirty="0">
                <a:solidFill>
                  <a:srgbClr val="FFFFFF"/>
                </a:solidFill>
                <a:latin typeface="Calibri"/>
                <a:cs typeface="Calibri"/>
              </a:rPr>
              <a:t>Equipping</a:t>
            </a:r>
            <a:r>
              <a:rPr sz="1200" b="1" spc="-35" dirty="0">
                <a:solidFill>
                  <a:srgbClr val="FFFFFF"/>
                </a:solidFill>
                <a:latin typeface="Calibri"/>
                <a:cs typeface="Calibri"/>
              </a:rPr>
              <a:t> </a:t>
            </a:r>
            <a:r>
              <a:rPr sz="1200" b="1" dirty="0">
                <a:solidFill>
                  <a:srgbClr val="FFFFFF"/>
                </a:solidFill>
                <a:latin typeface="Calibri"/>
                <a:cs typeface="Calibri"/>
              </a:rPr>
              <a:t>&amp;</a:t>
            </a:r>
            <a:r>
              <a:rPr sz="1200" b="1" spc="-30" dirty="0">
                <a:solidFill>
                  <a:srgbClr val="FFFFFF"/>
                </a:solidFill>
                <a:latin typeface="Calibri"/>
                <a:cs typeface="Calibri"/>
              </a:rPr>
              <a:t> </a:t>
            </a:r>
            <a:r>
              <a:rPr sz="1200" b="1" spc="-10" dirty="0">
                <a:solidFill>
                  <a:srgbClr val="FFFFFF"/>
                </a:solidFill>
                <a:latin typeface="Calibri"/>
                <a:cs typeface="Calibri"/>
              </a:rPr>
              <a:t>Empowering </a:t>
            </a:r>
            <a:r>
              <a:rPr sz="1200" b="1" dirty="0">
                <a:solidFill>
                  <a:srgbClr val="FFFFFF"/>
                </a:solidFill>
                <a:latin typeface="Calibri"/>
                <a:cs typeface="Calibri"/>
              </a:rPr>
              <a:t>Leaders</a:t>
            </a:r>
            <a:r>
              <a:rPr sz="1200" b="1" spc="-35" dirty="0">
                <a:solidFill>
                  <a:srgbClr val="FFFFFF"/>
                </a:solidFill>
                <a:latin typeface="Calibri"/>
                <a:cs typeface="Calibri"/>
              </a:rPr>
              <a:t> </a:t>
            </a:r>
            <a:r>
              <a:rPr sz="1200" b="1" dirty="0">
                <a:solidFill>
                  <a:srgbClr val="FFFFFF"/>
                </a:solidFill>
                <a:latin typeface="Calibri"/>
                <a:cs typeface="Calibri"/>
              </a:rPr>
              <a:t>&amp;</a:t>
            </a:r>
            <a:r>
              <a:rPr sz="1200" b="1" spc="-25" dirty="0">
                <a:solidFill>
                  <a:srgbClr val="FFFFFF"/>
                </a:solidFill>
                <a:latin typeface="Calibri"/>
                <a:cs typeface="Calibri"/>
              </a:rPr>
              <a:t> </a:t>
            </a:r>
            <a:r>
              <a:rPr sz="1200" b="1" spc="-20" dirty="0">
                <a:solidFill>
                  <a:srgbClr val="FFFFFF"/>
                </a:solidFill>
                <a:latin typeface="Calibri"/>
                <a:cs typeface="Calibri"/>
              </a:rPr>
              <a:t>Staff</a:t>
            </a:r>
            <a:endParaRPr sz="1200" dirty="0">
              <a:latin typeface="Calibri"/>
              <a:cs typeface="Calibri"/>
            </a:endParaRPr>
          </a:p>
          <a:p>
            <a:pPr marL="315595" marR="138430" indent="168910">
              <a:spcBef>
                <a:spcPts val="15"/>
              </a:spcBef>
            </a:pPr>
            <a:r>
              <a:rPr sz="900" spc="-10" dirty="0">
                <a:solidFill>
                  <a:srgbClr val="FFFFFF"/>
                </a:solidFill>
                <a:latin typeface="Calibri"/>
                <a:cs typeface="Calibri"/>
              </a:rPr>
              <a:t>Strategic </a:t>
            </a:r>
            <a:r>
              <a:rPr sz="900" dirty="0">
                <a:solidFill>
                  <a:srgbClr val="FFFFFF"/>
                </a:solidFill>
                <a:latin typeface="Calibri"/>
                <a:cs typeface="Calibri"/>
              </a:rPr>
              <a:t>Staff</a:t>
            </a:r>
            <a:r>
              <a:rPr sz="900" spc="-10" dirty="0">
                <a:solidFill>
                  <a:srgbClr val="FFFFFF"/>
                </a:solidFill>
                <a:latin typeface="Calibri"/>
                <a:cs typeface="Calibri"/>
              </a:rPr>
              <a:t> Support</a:t>
            </a:r>
            <a:r>
              <a:rPr sz="900" dirty="0">
                <a:solidFill>
                  <a:srgbClr val="FFFFFF"/>
                </a:solidFill>
                <a:latin typeface="Calibri"/>
                <a:cs typeface="Calibri"/>
              </a:rPr>
              <a:t> Equitable</a:t>
            </a:r>
            <a:r>
              <a:rPr sz="900" spc="-20" dirty="0">
                <a:solidFill>
                  <a:srgbClr val="FFFFFF"/>
                </a:solidFill>
                <a:latin typeface="Calibri"/>
                <a:cs typeface="Calibri"/>
              </a:rPr>
              <a:t> </a:t>
            </a:r>
            <a:r>
              <a:rPr sz="900" spc="-10" dirty="0">
                <a:solidFill>
                  <a:srgbClr val="FFFFFF"/>
                </a:solidFill>
                <a:latin typeface="Calibri"/>
                <a:cs typeface="Calibri"/>
              </a:rPr>
              <a:t>Resource</a:t>
            </a:r>
            <a:r>
              <a:rPr sz="900" spc="-15" dirty="0">
                <a:solidFill>
                  <a:srgbClr val="FFFFFF"/>
                </a:solidFill>
                <a:latin typeface="Calibri"/>
                <a:cs typeface="Calibri"/>
              </a:rPr>
              <a:t> </a:t>
            </a:r>
            <a:r>
              <a:rPr sz="900" spc="-10" dirty="0">
                <a:solidFill>
                  <a:srgbClr val="FFFFFF"/>
                </a:solidFill>
                <a:latin typeface="Calibri"/>
                <a:cs typeface="Calibri"/>
              </a:rPr>
              <a:t>Allocation</a:t>
            </a:r>
            <a:endParaRPr sz="900" dirty="0">
              <a:latin typeface="Calibri"/>
              <a:cs typeface="Calibri"/>
            </a:endParaRPr>
          </a:p>
        </p:txBody>
      </p:sp>
      <p:grpSp>
        <p:nvGrpSpPr>
          <p:cNvPr id="31" name="object 31"/>
          <p:cNvGrpSpPr/>
          <p:nvPr/>
        </p:nvGrpSpPr>
        <p:grpSpPr>
          <a:xfrm>
            <a:off x="1551614" y="5655263"/>
            <a:ext cx="1889125" cy="831215"/>
            <a:chOff x="27613" y="5655262"/>
            <a:chExt cx="1889125" cy="831215"/>
          </a:xfrm>
        </p:grpSpPr>
        <p:sp>
          <p:nvSpPr>
            <p:cNvPr id="32" name="object 32"/>
            <p:cNvSpPr/>
            <p:nvPr/>
          </p:nvSpPr>
          <p:spPr>
            <a:xfrm>
              <a:off x="53013" y="5680662"/>
              <a:ext cx="1838325" cy="780415"/>
            </a:xfrm>
            <a:custGeom>
              <a:avLst/>
              <a:gdLst/>
              <a:ahLst/>
              <a:cxnLst/>
              <a:rect l="l" t="t" r="r" b="b"/>
              <a:pathLst>
                <a:path w="1838325" h="780414">
                  <a:moveTo>
                    <a:pt x="1837799" y="780299"/>
                  </a:moveTo>
                  <a:lnTo>
                    <a:pt x="0" y="780299"/>
                  </a:lnTo>
                  <a:lnTo>
                    <a:pt x="0" y="0"/>
                  </a:lnTo>
                  <a:lnTo>
                    <a:pt x="1837799" y="0"/>
                  </a:lnTo>
                  <a:lnTo>
                    <a:pt x="1837799" y="780299"/>
                  </a:lnTo>
                  <a:close/>
                </a:path>
              </a:pathLst>
            </a:custGeom>
            <a:solidFill>
              <a:srgbClr val="BE9000"/>
            </a:solidFill>
          </p:spPr>
          <p:txBody>
            <a:bodyPr wrap="square" lIns="0" tIns="0" rIns="0" bIns="0" rtlCol="0"/>
            <a:lstStyle/>
            <a:p>
              <a:endParaRPr/>
            </a:p>
          </p:txBody>
        </p:sp>
        <p:sp>
          <p:nvSpPr>
            <p:cNvPr id="33" name="object 33"/>
            <p:cNvSpPr/>
            <p:nvPr/>
          </p:nvSpPr>
          <p:spPr>
            <a:xfrm>
              <a:off x="53013" y="5680662"/>
              <a:ext cx="1838325" cy="780415"/>
            </a:xfrm>
            <a:custGeom>
              <a:avLst/>
              <a:gdLst/>
              <a:ahLst/>
              <a:cxnLst/>
              <a:rect l="l" t="t" r="r" b="b"/>
              <a:pathLst>
                <a:path w="1838325" h="780414">
                  <a:moveTo>
                    <a:pt x="0" y="0"/>
                  </a:moveTo>
                  <a:lnTo>
                    <a:pt x="1837799" y="0"/>
                  </a:lnTo>
                  <a:lnTo>
                    <a:pt x="1837799" y="780299"/>
                  </a:lnTo>
                  <a:lnTo>
                    <a:pt x="0" y="780299"/>
                  </a:lnTo>
                  <a:lnTo>
                    <a:pt x="0" y="0"/>
                  </a:lnTo>
                  <a:close/>
                </a:path>
              </a:pathLst>
            </a:custGeom>
            <a:ln w="50799">
              <a:solidFill>
                <a:srgbClr val="FFFFFF"/>
              </a:solidFill>
            </a:ln>
          </p:spPr>
          <p:txBody>
            <a:bodyPr wrap="square" lIns="0" tIns="0" rIns="0" bIns="0" rtlCol="0"/>
            <a:lstStyle/>
            <a:p>
              <a:endParaRPr/>
            </a:p>
          </p:txBody>
        </p:sp>
      </p:grpSp>
      <p:sp>
        <p:nvSpPr>
          <p:cNvPr id="34" name="object 34"/>
          <p:cNvSpPr txBox="1"/>
          <p:nvPr/>
        </p:nvSpPr>
        <p:spPr>
          <a:xfrm>
            <a:off x="1577014" y="5680663"/>
            <a:ext cx="1838325" cy="726481"/>
          </a:xfrm>
          <a:prstGeom prst="rect">
            <a:avLst/>
          </a:prstGeom>
        </p:spPr>
        <p:txBody>
          <a:bodyPr vert="horz" wrap="square" lIns="0" tIns="79375" rIns="0" bIns="0" rtlCol="0">
            <a:spAutoFit/>
          </a:bodyPr>
          <a:lstStyle/>
          <a:p>
            <a:pPr marL="438784" marR="268605" indent="-164465">
              <a:spcBef>
                <a:spcPts val="625"/>
              </a:spcBef>
            </a:pPr>
            <a:r>
              <a:rPr sz="1200" b="1" dirty="0">
                <a:solidFill>
                  <a:srgbClr val="FFFFFF"/>
                </a:solidFill>
                <a:latin typeface="Calibri"/>
                <a:cs typeface="Calibri"/>
              </a:rPr>
              <a:t>Creating</a:t>
            </a:r>
            <a:r>
              <a:rPr sz="1200" b="1" spc="-30" dirty="0">
                <a:solidFill>
                  <a:srgbClr val="FFFFFF"/>
                </a:solidFill>
                <a:latin typeface="Calibri"/>
                <a:cs typeface="Calibri"/>
              </a:rPr>
              <a:t> </a:t>
            </a:r>
            <a:r>
              <a:rPr sz="1200" b="1" dirty="0">
                <a:solidFill>
                  <a:srgbClr val="FFFFFF"/>
                </a:solidFill>
                <a:latin typeface="Calibri"/>
                <a:cs typeface="Calibri"/>
              </a:rPr>
              <a:t>a</a:t>
            </a:r>
            <a:r>
              <a:rPr sz="1200" b="1" spc="-25" dirty="0">
                <a:solidFill>
                  <a:srgbClr val="FFFFFF"/>
                </a:solidFill>
                <a:latin typeface="Calibri"/>
                <a:cs typeface="Calibri"/>
              </a:rPr>
              <a:t> </a:t>
            </a:r>
            <a:r>
              <a:rPr sz="1200" b="1" spc="-10" dirty="0">
                <a:solidFill>
                  <a:srgbClr val="FFFFFF"/>
                </a:solidFill>
                <a:latin typeface="Calibri"/>
                <a:cs typeface="Calibri"/>
              </a:rPr>
              <a:t>System</a:t>
            </a:r>
            <a:r>
              <a:rPr sz="1200" b="1" spc="-25" dirty="0">
                <a:solidFill>
                  <a:srgbClr val="FFFFFF"/>
                </a:solidFill>
                <a:latin typeface="Calibri"/>
                <a:cs typeface="Calibri"/>
              </a:rPr>
              <a:t> of </a:t>
            </a:r>
            <a:r>
              <a:rPr sz="1200" b="1" dirty="0">
                <a:solidFill>
                  <a:srgbClr val="FFFFFF"/>
                </a:solidFill>
                <a:latin typeface="Calibri"/>
                <a:cs typeface="Calibri"/>
              </a:rPr>
              <a:t>School</a:t>
            </a:r>
            <a:r>
              <a:rPr sz="1200" b="1" spc="-30" dirty="0">
                <a:solidFill>
                  <a:srgbClr val="FFFFFF"/>
                </a:solidFill>
                <a:latin typeface="Calibri"/>
                <a:cs typeface="Calibri"/>
              </a:rPr>
              <a:t> </a:t>
            </a:r>
            <a:r>
              <a:rPr sz="1200" b="1" spc="-10" dirty="0">
                <a:solidFill>
                  <a:srgbClr val="FFFFFF"/>
                </a:solidFill>
                <a:latin typeface="Calibri"/>
                <a:cs typeface="Calibri"/>
              </a:rPr>
              <a:t>Support</a:t>
            </a:r>
            <a:endParaRPr sz="1200">
              <a:latin typeface="Calibri"/>
              <a:cs typeface="Calibri"/>
            </a:endParaRPr>
          </a:p>
          <a:p>
            <a:pPr marL="607695" marR="122555" indent="-307340">
              <a:spcBef>
                <a:spcPts val="15"/>
              </a:spcBef>
            </a:pPr>
            <a:r>
              <a:rPr sz="900" spc="-10" dirty="0">
                <a:solidFill>
                  <a:srgbClr val="FFFFFF"/>
                </a:solidFill>
                <a:latin typeface="Calibri"/>
                <a:cs typeface="Calibri"/>
              </a:rPr>
              <a:t>Collective</a:t>
            </a:r>
            <a:r>
              <a:rPr sz="900" spc="5" dirty="0">
                <a:solidFill>
                  <a:srgbClr val="FFFFFF"/>
                </a:solidFill>
                <a:latin typeface="Calibri"/>
                <a:cs typeface="Calibri"/>
              </a:rPr>
              <a:t> </a:t>
            </a:r>
            <a:r>
              <a:rPr sz="900" dirty="0">
                <a:solidFill>
                  <a:srgbClr val="FFFFFF"/>
                </a:solidFill>
                <a:latin typeface="Calibri"/>
                <a:cs typeface="Calibri"/>
              </a:rPr>
              <a:t>Action,</a:t>
            </a:r>
            <a:r>
              <a:rPr sz="900" spc="5" dirty="0">
                <a:solidFill>
                  <a:srgbClr val="FFFFFF"/>
                </a:solidFill>
                <a:latin typeface="Calibri"/>
                <a:cs typeface="Calibri"/>
              </a:rPr>
              <a:t> </a:t>
            </a:r>
            <a:r>
              <a:rPr sz="900" spc="-10" dirty="0">
                <a:solidFill>
                  <a:srgbClr val="FFFFFF"/>
                </a:solidFill>
                <a:latin typeface="Calibri"/>
                <a:cs typeface="Calibri"/>
              </a:rPr>
              <a:t>Engagement</a:t>
            </a:r>
            <a:r>
              <a:rPr sz="900" dirty="0">
                <a:solidFill>
                  <a:srgbClr val="FFFFFF"/>
                </a:solidFill>
                <a:latin typeface="Calibri"/>
                <a:cs typeface="Calibri"/>
              </a:rPr>
              <a:t> &amp;</a:t>
            </a:r>
            <a:r>
              <a:rPr sz="900" spc="-5" dirty="0">
                <a:solidFill>
                  <a:srgbClr val="FFFFFF"/>
                </a:solidFill>
                <a:latin typeface="Calibri"/>
                <a:cs typeface="Calibri"/>
              </a:rPr>
              <a:t> </a:t>
            </a:r>
            <a:r>
              <a:rPr sz="900" spc="-10" dirty="0">
                <a:solidFill>
                  <a:srgbClr val="FFFFFF"/>
                </a:solidFill>
                <a:latin typeface="Calibri"/>
                <a:cs typeface="Calibri"/>
              </a:rPr>
              <a:t>Empowerment</a:t>
            </a:r>
            <a:endParaRPr sz="900">
              <a:latin typeface="Calibri"/>
              <a:cs typeface="Calibri"/>
            </a:endParaRPr>
          </a:p>
        </p:txBody>
      </p:sp>
      <p:sp>
        <p:nvSpPr>
          <p:cNvPr id="35" name="object 35"/>
          <p:cNvSpPr txBox="1"/>
          <p:nvPr/>
        </p:nvSpPr>
        <p:spPr>
          <a:xfrm>
            <a:off x="3580022" y="5850267"/>
            <a:ext cx="1944370" cy="228268"/>
          </a:xfrm>
          <a:prstGeom prst="rect">
            <a:avLst/>
          </a:prstGeom>
        </p:spPr>
        <p:txBody>
          <a:bodyPr vert="horz" wrap="square" lIns="0" tIns="12700" rIns="0" bIns="0" rtlCol="0">
            <a:spAutoFit/>
          </a:bodyPr>
          <a:lstStyle/>
          <a:p>
            <a:pPr marL="12700" marR="5080">
              <a:spcBef>
                <a:spcPts val="100"/>
              </a:spcBef>
            </a:pPr>
            <a:r>
              <a:rPr sz="700" b="1" dirty="0">
                <a:latin typeface="Calibri"/>
                <a:cs typeface="Calibri"/>
              </a:rPr>
              <a:t>6. </a:t>
            </a:r>
            <a:r>
              <a:rPr sz="700" b="1" spc="-10" dirty="0">
                <a:latin typeface="Calibri"/>
                <a:cs typeface="Calibri"/>
              </a:rPr>
              <a:t>Develop</a:t>
            </a:r>
            <a:r>
              <a:rPr sz="700" b="1" spc="15" dirty="0">
                <a:latin typeface="Calibri"/>
                <a:cs typeface="Calibri"/>
              </a:rPr>
              <a:t> </a:t>
            </a:r>
            <a:r>
              <a:rPr sz="700" b="1" dirty="0">
                <a:latin typeface="Calibri"/>
                <a:cs typeface="Calibri"/>
              </a:rPr>
              <a:t>a</a:t>
            </a:r>
            <a:r>
              <a:rPr sz="700" b="1" spc="15" dirty="0">
                <a:latin typeface="Calibri"/>
                <a:cs typeface="Calibri"/>
              </a:rPr>
              <a:t> </a:t>
            </a:r>
            <a:r>
              <a:rPr sz="700" b="1" spc="-10" dirty="0">
                <a:latin typeface="Calibri"/>
                <a:cs typeface="Calibri"/>
              </a:rPr>
              <a:t>positive,</a:t>
            </a:r>
            <a:r>
              <a:rPr sz="700" b="1" spc="10" dirty="0">
                <a:latin typeface="Calibri"/>
                <a:cs typeface="Calibri"/>
              </a:rPr>
              <a:t> </a:t>
            </a:r>
            <a:r>
              <a:rPr sz="700" b="1" spc="-10" dirty="0">
                <a:latin typeface="Calibri"/>
                <a:cs typeface="Calibri"/>
              </a:rPr>
              <a:t>informed,</a:t>
            </a:r>
            <a:r>
              <a:rPr sz="700" b="1" spc="15" dirty="0">
                <a:latin typeface="Calibri"/>
                <a:cs typeface="Calibri"/>
              </a:rPr>
              <a:t> </a:t>
            </a:r>
            <a:r>
              <a:rPr sz="700" b="1" dirty="0">
                <a:latin typeface="Calibri"/>
                <a:cs typeface="Calibri"/>
              </a:rPr>
              <a:t>and</a:t>
            </a:r>
            <a:r>
              <a:rPr sz="700" b="1" spc="15" dirty="0">
                <a:latin typeface="Calibri"/>
                <a:cs typeface="Calibri"/>
              </a:rPr>
              <a:t> </a:t>
            </a:r>
            <a:r>
              <a:rPr sz="700" b="1" spc="-10" dirty="0">
                <a:latin typeface="Calibri"/>
                <a:cs typeface="Calibri"/>
              </a:rPr>
              <a:t>engaged</a:t>
            </a:r>
            <a:r>
              <a:rPr sz="700" b="1" spc="15" dirty="0">
                <a:latin typeface="Calibri"/>
                <a:cs typeface="Calibri"/>
              </a:rPr>
              <a:t> </a:t>
            </a:r>
            <a:r>
              <a:rPr sz="700" b="1" spc="-10" dirty="0">
                <a:latin typeface="Calibri"/>
                <a:cs typeface="Calibri"/>
              </a:rPr>
              <a:t>school</a:t>
            </a:r>
            <a:r>
              <a:rPr sz="700" b="1" spc="500" dirty="0">
                <a:latin typeface="Calibri"/>
                <a:cs typeface="Calibri"/>
              </a:rPr>
              <a:t> </a:t>
            </a:r>
            <a:r>
              <a:rPr sz="700" b="1" spc="-10" dirty="0">
                <a:latin typeface="Calibri"/>
                <a:cs typeface="Calibri"/>
              </a:rPr>
              <a:t>community.</a:t>
            </a:r>
            <a:endParaRPr sz="700">
              <a:latin typeface="Calibri"/>
              <a:cs typeface="Calibri"/>
            </a:endParaRPr>
          </a:p>
        </p:txBody>
      </p:sp>
      <p:sp>
        <p:nvSpPr>
          <p:cNvPr id="36" name="object 36"/>
          <p:cNvSpPr txBox="1"/>
          <p:nvPr/>
        </p:nvSpPr>
        <p:spPr>
          <a:xfrm>
            <a:off x="3580023" y="6139827"/>
            <a:ext cx="2040889" cy="120546"/>
          </a:xfrm>
          <a:prstGeom prst="rect">
            <a:avLst/>
          </a:prstGeom>
        </p:spPr>
        <p:txBody>
          <a:bodyPr vert="horz" wrap="square" lIns="0" tIns="12700" rIns="0" bIns="0" rtlCol="0">
            <a:spAutoFit/>
          </a:bodyPr>
          <a:lstStyle/>
          <a:p>
            <a:pPr marL="12700">
              <a:spcBef>
                <a:spcPts val="100"/>
              </a:spcBef>
            </a:pPr>
            <a:r>
              <a:rPr sz="700" b="1" dirty="0">
                <a:latin typeface="Calibri"/>
                <a:cs typeface="Calibri"/>
              </a:rPr>
              <a:t>7.</a:t>
            </a:r>
            <a:r>
              <a:rPr sz="700" b="1" spc="-10" dirty="0">
                <a:latin typeface="Calibri"/>
                <a:cs typeface="Calibri"/>
              </a:rPr>
              <a:t> </a:t>
            </a:r>
            <a:r>
              <a:rPr sz="700" b="1" dirty="0">
                <a:latin typeface="Calibri"/>
                <a:cs typeface="Calibri"/>
              </a:rPr>
              <a:t>Support</a:t>
            </a:r>
            <a:r>
              <a:rPr sz="700" b="1" spc="-10" dirty="0">
                <a:latin typeface="Calibri"/>
                <a:cs typeface="Calibri"/>
              </a:rPr>
              <a:t> efforts</a:t>
            </a:r>
            <a:r>
              <a:rPr sz="700" b="1" spc="-5" dirty="0">
                <a:latin typeface="Calibri"/>
                <a:cs typeface="Calibri"/>
              </a:rPr>
              <a:t> </a:t>
            </a:r>
            <a:r>
              <a:rPr sz="700" b="1" dirty="0">
                <a:latin typeface="Calibri"/>
                <a:cs typeface="Calibri"/>
              </a:rPr>
              <a:t>to</a:t>
            </a:r>
            <a:r>
              <a:rPr sz="700" b="1" spc="-10" dirty="0">
                <a:latin typeface="Calibri"/>
                <a:cs typeface="Calibri"/>
              </a:rPr>
              <a:t> </a:t>
            </a:r>
            <a:r>
              <a:rPr sz="700" b="1" dirty="0">
                <a:latin typeface="Calibri"/>
                <a:cs typeface="Calibri"/>
              </a:rPr>
              <a:t>build</a:t>
            </a:r>
            <a:r>
              <a:rPr sz="700" b="1" spc="-10" dirty="0">
                <a:latin typeface="Calibri"/>
                <a:cs typeface="Calibri"/>
              </a:rPr>
              <a:t> community</a:t>
            </a:r>
            <a:r>
              <a:rPr sz="700" b="1" spc="-5" dirty="0">
                <a:latin typeface="Calibri"/>
                <a:cs typeface="Calibri"/>
              </a:rPr>
              <a:t> </a:t>
            </a:r>
            <a:r>
              <a:rPr sz="700" b="1" dirty="0">
                <a:latin typeface="Calibri"/>
                <a:cs typeface="Calibri"/>
              </a:rPr>
              <a:t>and</a:t>
            </a:r>
            <a:r>
              <a:rPr sz="700" b="1" spc="-10" dirty="0">
                <a:latin typeface="Calibri"/>
                <a:cs typeface="Calibri"/>
              </a:rPr>
              <a:t> </a:t>
            </a:r>
            <a:r>
              <a:rPr sz="700" b="1" dirty="0">
                <a:latin typeface="Calibri"/>
                <a:cs typeface="Calibri"/>
              </a:rPr>
              <a:t>school</a:t>
            </a:r>
            <a:r>
              <a:rPr sz="700" b="1" spc="-5" dirty="0">
                <a:latin typeface="Calibri"/>
                <a:cs typeface="Calibri"/>
              </a:rPr>
              <a:t> </a:t>
            </a:r>
            <a:r>
              <a:rPr sz="700" b="1" spc="-10" dirty="0">
                <a:latin typeface="Calibri"/>
                <a:cs typeface="Calibri"/>
              </a:rPr>
              <a:t>spirit</a:t>
            </a:r>
            <a:endParaRPr sz="700">
              <a:latin typeface="Calibri"/>
              <a:cs typeface="Calibri"/>
            </a:endParaRPr>
          </a:p>
        </p:txBody>
      </p:sp>
      <p:sp>
        <p:nvSpPr>
          <p:cNvPr id="37" name="object 37"/>
          <p:cNvSpPr txBox="1"/>
          <p:nvPr/>
        </p:nvSpPr>
        <p:spPr>
          <a:xfrm>
            <a:off x="3564051" y="2307977"/>
            <a:ext cx="2144395" cy="349135"/>
          </a:xfrm>
          <a:prstGeom prst="rect">
            <a:avLst/>
          </a:prstGeom>
        </p:spPr>
        <p:txBody>
          <a:bodyPr vert="horz" wrap="square" lIns="0" tIns="17145" rIns="0" bIns="0" rtlCol="0">
            <a:spAutoFit/>
          </a:bodyPr>
          <a:lstStyle/>
          <a:p>
            <a:pPr marL="12700" marR="5080">
              <a:lnSpc>
                <a:spcPct val="104299"/>
              </a:lnSpc>
              <a:spcBef>
                <a:spcPts val="135"/>
              </a:spcBef>
            </a:pPr>
            <a:r>
              <a:rPr sz="700" b="1" dirty="0">
                <a:latin typeface="Calibri"/>
                <a:cs typeface="Calibri"/>
              </a:rPr>
              <a:t>1.</a:t>
            </a:r>
            <a:r>
              <a:rPr sz="700" b="1" spc="75" dirty="0">
                <a:latin typeface="Calibri"/>
                <a:cs typeface="Calibri"/>
              </a:rPr>
              <a:t> </a:t>
            </a:r>
            <a:r>
              <a:rPr sz="700" b="1" spc="-10" dirty="0">
                <a:latin typeface="Calibri"/>
                <a:cs typeface="Calibri"/>
              </a:rPr>
              <a:t>Improve</a:t>
            </a:r>
            <a:r>
              <a:rPr sz="700" b="1" dirty="0">
                <a:latin typeface="Calibri"/>
                <a:cs typeface="Calibri"/>
              </a:rPr>
              <a:t> </a:t>
            </a:r>
            <a:r>
              <a:rPr sz="700" b="1" spc="-10" dirty="0">
                <a:latin typeface="Calibri"/>
                <a:cs typeface="Calibri"/>
              </a:rPr>
              <a:t>student</a:t>
            </a:r>
            <a:r>
              <a:rPr sz="700" b="1" spc="5" dirty="0">
                <a:latin typeface="Calibri"/>
                <a:cs typeface="Calibri"/>
              </a:rPr>
              <a:t> </a:t>
            </a:r>
            <a:r>
              <a:rPr sz="700" b="1" spc="-10" dirty="0">
                <a:latin typeface="Calibri"/>
                <a:cs typeface="Calibri"/>
              </a:rPr>
              <a:t>mastery</a:t>
            </a:r>
            <a:r>
              <a:rPr sz="700" b="1" dirty="0">
                <a:latin typeface="Calibri"/>
                <a:cs typeface="Calibri"/>
              </a:rPr>
              <a:t> in</a:t>
            </a:r>
            <a:r>
              <a:rPr sz="700" b="1" spc="5" dirty="0">
                <a:latin typeface="Calibri"/>
                <a:cs typeface="Calibri"/>
              </a:rPr>
              <a:t> </a:t>
            </a:r>
            <a:r>
              <a:rPr sz="700" b="1" dirty="0">
                <a:latin typeface="Calibri"/>
                <a:cs typeface="Calibri"/>
              </a:rPr>
              <a:t>the </a:t>
            </a:r>
            <a:r>
              <a:rPr sz="700" b="1" spc="-10" dirty="0">
                <a:latin typeface="Calibri"/>
                <a:cs typeface="Calibri"/>
              </a:rPr>
              <a:t>content</a:t>
            </a:r>
            <a:r>
              <a:rPr sz="700" b="1" spc="5" dirty="0">
                <a:latin typeface="Calibri"/>
                <a:cs typeface="Calibri"/>
              </a:rPr>
              <a:t> </a:t>
            </a:r>
            <a:r>
              <a:rPr sz="700" b="1" dirty="0">
                <a:latin typeface="Calibri"/>
                <a:cs typeface="Calibri"/>
              </a:rPr>
              <a:t>areas of</a:t>
            </a:r>
            <a:r>
              <a:rPr sz="700" b="1" spc="5" dirty="0">
                <a:latin typeface="Calibri"/>
                <a:cs typeface="Calibri"/>
              </a:rPr>
              <a:t> </a:t>
            </a:r>
            <a:r>
              <a:rPr sz="700" b="1" spc="-10" dirty="0">
                <a:latin typeface="Calibri"/>
                <a:cs typeface="Calibri"/>
              </a:rPr>
              <a:t>Math,</a:t>
            </a:r>
            <a:r>
              <a:rPr sz="700" b="1" spc="500" dirty="0">
                <a:latin typeface="Calibri"/>
                <a:cs typeface="Calibri"/>
              </a:rPr>
              <a:t> </a:t>
            </a:r>
            <a:r>
              <a:rPr sz="700" b="1" spc="-10" dirty="0">
                <a:latin typeface="Calibri"/>
                <a:cs typeface="Calibri"/>
              </a:rPr>
              <a:t>Science,</a:t>
            </a:r>
            <a:r>
              <a:rPr sz="700" b="1" spc="5" dirty="0">
                <a:latin typeface="Calibri"/>
                <a:cs typeface="Calibri"/>
              </a:rPr>
              <a:t> </a:t>
            </a:r>
            <a:r>
              <a:rPr sz="700" b="1" dirty="0">
                <a:latin typeface="Calibri"/>
                <a:cs typeface="Calibri"/>
              </a:rPr>
              <a:t>Social</a:t>
            </a:r>
            <a:r>
              <a:rPr sz="700" b="1" spc="10" dirty="0">
                <a:latin typeface="Calibri"/>
                <a:cs typeface="Calibri"/>
              </a:rPr>
              <a:t> </a:t>
            </a:r>
            <a:r>
              <a:rPr sz="700" b="1" spc="-10" dirty="0">
                <a:latin typeface="Calibri"/>
                <a:cs typeface="Calibri"/>
              </a:rPr>
              <a:t>Studies,</a:t>
            </a:r>
            <a:r>
              <a:rPr sz="700" b="1" spc="10" dirty="0">
                <a:latin typeface="Calibri"/>
                <a:cs typeface="Calibri"/>
              </a:rPr>
              <a:t> </a:t>
            </a:r>
            <a:r>
              <a:rPr sz="700" b="1" dirty="0">
                <a:latin typeface="Calibri"/>
                <a:cs typeface="Calibri"/>
              </a:rPr>
              <a:t>and</a:t>
            </a:r>
            <a:r>
              <a:rPr sz="700" b="1" spc="10" dirty="0">
                <a:latin typeface="Calibri"/>
                <a:cs typeface="Calibri"/>
              </a:rPr>
              <a:t> </a:t>
            </a:r>
            <a:r>
              <a:rPr sz="700" b="1" dirty="0">
                <a:latin typeface="Calibri"/>
                <a:cs typeface="Calibri"/>
              </a:rPr>
              <a:t>ELA</a:t>
            </a:r>
            <a:r>
              <a:rPr sz="700" b="1" spc="10" dirty="0">
                <a:latin typeface="Calibri"/>
                <a:cs typeface="Calibri"/>
              </a:rPr>
              <a:t> </a:t>
            </a:r>
            <a:r>
              <a:rPr sz="700" b="1" dirty="0">
                <a:latin typeface="Calibri"/>
                <a:cs typeface="Calibri"/>
              </a:rPr>
              <a:t>by</a:t>
            </a:r>
            <a:r>
              <a:rPr sz="700" b="1" spc="10" dirty="0">
                <a:latin typeface="Calibri"/>
                <a:cs typeface="Calibri"/>
              </a:rPr>
              <a:t> </a:t>
            </a:r>
            <a:r>
              <a:rPr sz="700" b="1" spc="-10" dirty="0">
                <a:latin typeface="Calibri"/>
                <a:cs typeface="Calibri"/>
              </a:rPr>
              <a:t>implementing</a:t>
            </a:r>
            <a:r>
              <a:rPr sz="700" b="1" spc="10" dirty="0">
                <a:latin typeface="Calibri"/>
                <a:cs typeface="Calibri"/>
              </a:rPr>
              <a:t> </a:t>
            </a:r>
            <a:r>
              <a:rPr sz="700" b="1" spc="-20" dirty="0">
                <a:latin typeface="Calibri"/>
                <a:cs typeface="Calibri"/>
              </a:rPr>
              <a:t>best</a:t>
            </a:r>
            <a:r>
              <a:rPr sz="700" b="1" spc="500" dirty="0">
                <a:latin typeface="Calibri"/>
                <a:cs typeface="Calibri"/>
              </a:rPr>
              <a:t> </a:t>
            </a:r>
            <a:r>
              <a:rPr sz="700" b="1" spc="-10" dirty="0">
                <a:latin typeface="Calibri"/>
                <a:cs typeface="Calibri"/>
              </a:rPr>
              <a:t>practices</a:t>
            </a:r>
            <a:r>
              <a:rPr sz="700" b="1" spc="-15" dirty="0">
                <a:latin typeface="Calibri"/>
                <a:cs typeface="Calibri"/>
              </a:rPr>
              <a:t> </a:t>
            </a:r>
            <a:r>
              <a:rPr sz="700" b="1" dirty="0">
                <a:latin typeface="Calibri"/>
                <a:cs typeface="Calibri"/>
              </a:rPr>
              <a:t>that</a:t>
            </a:r>
            <a:r>
              <a:rPr sz="700" b="1" spc="-10" dirty="0">
                <a:latin typeface="Calibri"/>
                <a:cs typeface="Calibri"/>
              </a:rPr>
              <a:t> </a:t>
            </a:r>
            <a:r>
              <a:rPr sz="700" b="1" dirty="0">
                <a:latin typeface="Calibri"/>
                <a:cs typeface="Calibri"/>
              </a:rPr>
              <a:t>will</a:t>
            </a:r>
            <a:r>
              <a:rPr sz="700" b="1" spc="-15" dirty="0">
                <a:latin typeface="Calibri"/>
                <a:cs typeface="Calibri"/>
              </a:rPr>
              <a:t> </a:t>
            </a:r>
            <a:r>
              <a:rPr sz="700" b="1" dirty="0">
                <a:latin typeface="Calibri"/>
                <a:cs typeface="Calibri"/>
              </a:rPr>
              <a:t>ensure</a:t>
            </a:r>
            <a:r>
              <a:rPr sz="700" b="1" spc="-10" dirty="0">
                <a:latin typeface="Calibri"/>
                <a:cs typeface="Calibri"/>
              </a:rPr>
              <a:t> rigor</a:t>
            </a:r>
            <a:endParaRPr sz="700">
              <a:latin typeface="Calibri"/>
              <a:cs typeface="Calibri"/>
            </a:endParaRPr>
          </a:p>
        </p:txBody>
      </p:sp>
      <p:sp>
        <p:nvSpPr>
          <p:cNvPr id="38" name="object 38"/>
          <p:cNvSpPr txBox="1"/>
          <p:nvPr/>
        </p:nvSpPr>
        <p:spPr>
          <a:xfrm>
            <a:off x="3564050" y="2720980"/>
            <a:ext cx="2044064" cy="627736"/>
          </a:xfrm>
          <a:prstGeom prst="rect">
            <a:avLst/>
          </a:prstGeom>
        </p:spPr>
        <p:txBody>
          <a:bodyPr vert="horz" wrap="square" lIns="0" tIns="12065" rIns="0" bIns="0" rtlCol="0">
            <a:spAutoFit/>
          </a:bodyPr>
          <a:lstStyle/>
          <a:p>
            <a:pPr marL="12700" marR="5080" indent="107950">
              <a:lnSpc>
                <a:spcPct val="100299"/>
              </a:lnSpc>
              <a:spcBef>
                <a:spcPts val="95"/>
              </a:spcBef>
              <a:buAutoNum type="arabicPeriod" startAt="2"/>
              <a:tabLst>
                <a:tab pos="120650" algn="l"/>
              </a:tabLst>
            </a:pPr>
            <a:r>
              <a:rPr sz="700" b="1" spc="-10" dirty="0">
                <a:latin typeface="Calibri"/>
                <a:cs typeface="Calibri"/>
              </a:rPr>
              <a:t>Implement</a:t>
            </a:r>
            <a:r>
              <a:rPr sz="700" b="1" spc="5" dirty="0">
                <a:latin typeface="Calibri"/>
                <a:cs typeface="Calibri"/>
              </a:rPr>
              <a:t> </a:t>
            </a:r>
            <a:r>
              <a:rPr sz="700" b="1" dirty="0">
                <a:latin typeface="Calibri"/>
                <a:cs typeface="Calibri"/>
              </a:rPr>
              <a:t>all</a:t>
            </a:r>
            <a:r>
              <a:rPr sz="700" b="1" spc="5" dirty="0">
                <a:latin typeface="Calibri"/>
                <a:cs typeface="Calibri"/>
              </a:rPr>
              <a:t> </a:t>
            </a:r>
            <a:r>
              <a:rPr sz="700" b="1" dirty="0">
                <a:latin typeface="Calibri"/>
                <a:cs typeface="Calibri"/>
              </a:rPr>
              <a:t>IB</a:t>
            </a:r>
            <a:r>
              <a:rPr sz="700" b="1" spc="5" dirty="0">
                <a:latin typeface="Calibri"/>
                <a:cs typeface="Calibri"/>
              </a:rPr>
              <a:t> </a:t>
            </a:r>
            <a:r>
              <a:rPr sz="700" b="1" spc="-10" dirty="0">
                <a:latin typeface="Calibri"/>
                <a:cs typeface="Calibri"/>
              </a:rPr>
              <a:t>programmes</a:t>
            </a:r>
            <a:r>
              <a:rPr sz="700" b="1" spc="5" dirty="0">
                <a:latin typeface="Calibri"/>
                <a:cs typeface="Calibri"/>
              </a:rPr>
              <a:t> </a:t>
            </a:r>
            <a:r>
              <a:rPr sz="700" b="1" spc="-20" dirty="0">
                <a:latin typeface="Calibri"/>
                <a:cs typeface="Calibri"/>
              </a:rPr>
              <a:t>(MYP,</a:t>
            </a:r>
            <a:r>
              <a:rPr sz="700" b="1" spc="5" dirty="0">
                <a:latin typeface="Calibri"/>
                <a:cs typeface="Calibri"/>
              </a:rPr>
              <a:t> </a:t>
            </a:r>
            <a:r>
              <a:rPr sz="700" b="1" spc="-35" dirty="0">
                <a:latin typeface="Calibri"/>
                <a:cs typeface="Calibri"/>
              </a:rPr>
              <a:t>DP,</a:t>
            </a:r>
            <a:r>
              <a:rPr sz="700" b="1" spc="5" dirty="0">
                <a:latin typeface="Calibri"/>
                <a:cs typeface="Calibri"/>
              </a:rPr>
              <a:t> </a:t>
            </a:r>
            <a:r>
              <a:rPr sz="700" b="1" dirty="0">
                <a:latin typeface="Calibri"/>
                <a:cs typeface="Calibri"/>
              </a:rPr>
              <a:t>&amp;</a:t>
            </a:r>
            <a:r>
              <a:rPr sz="700" b="1" spc="5" dirty="0">
                <a:latin typeface="Calibri"/>
                <a:cs typeface="Calibri"/>
              </a:rPr>
              <a:t> </a:t>
            </a:r>
            <a:r>
              <a:rPr sz="700" b="1" dirty="0">
                <a:latin typeface="Calibri"/>
                <a:cs typeface="Calibri"/>
              </a:rPr>
              <a:t>CP)</a:t>
            </a:r>
            <a:r>
              <a:rPr sz="700" b="1" spc="5" dirty="0">
                <a:latin typeface="Calibri"/>
                <a:cs typeface="Calibri"/>
              </a:rPr>
              <a:t> </a:t>
            </a:r>
            <a:r>
              <a:rPr sz="700" b="1" spc="-20" dirty="0">
                <a:latin typeface="Calibri"/>
                <a:cs typeface="Calibri"/>
              </a:rPr>
              <a:t>with</a:t>
            </a:r>
            <a:r>
              <a:rPr sz="700" b="1" spc="500" dirty="0">
                <a:latin typeface="Calibri"/>
                <a:cs typeface="Calibri"/>
              </a:rPr>
              <a:t> </a:t>
            </a:r>
            <a:r>
              <a:rPr sz="700" b="1" spc="-10" dirty="0">
                <a:latin typeface="Calibri"/>
                <a:cs typeface="Calibri"/>
              </a:rPr>
              <a:t>fidelity</a:t>
            </a:r>
            <a:r>
              <a:rPr sz="700" b="1" spc="10" dirty="0">
                <a:latin typeface="Calibri"/>
                <a:cs typeface="Calibri"/>
              </a:rPr>
              <a:t> </a:t>
            </a:r>
            <a:r>
              <a:rPr sz="700" b="1" spc="-10" dirty="0">
                <a:latin typeface="Calibri"/>
                <a:cs typeface="Calibri"/>
              </a:rPr>
              <a:t>through</a:t>
            </a:r>
            <a:r>
              <a:rPr sz="700" b="1" spc="15" dirty="0">
                <a:latin typeface="Calibri"/>
                <a:cs typeface="Calibri"/>
              </a:rPr>
              <a:t> </a:t>
            </a:r>
            <a:r>
              <a:rPr sz="700" b="1" spc="-10" dirty="0">
                <a:latin typeface="Calibri"/>
                <a:cs typeface="Calibri"/>
              </a:rPr>
              <a:t>utilization</a:t>
            </a:r>
            <a:r>
              <a:rPr sz="700" b="1" spc="15" dirty="0">
                <a:latin typeface="Calibri"/>
                <a:cs typeface="Calibri"/>
              </a:rPr>
              <a:t> </a:t>
            </a:r>
            <a:r>
              <a:rPr sz="700" b="1" dirty="0">
                <a:latin typeface="Calibri"/>
                <a:cs typeface="Calibri"/>
              </a:rPr>
              <a:t>of</a:t>
            </a:r>
            <a:r>
              <a:rPr sz="700" b="1" spc="10" dirty="0">
                <a:latin typeface="Calibri"/>
                <a:cs typeface="Calibri"/>
              </a:rPr>
              <a:t> </a:t>
            </a:r>
            <a:r>
              <a:rPr sz="700" b="1" dirty="0">
                <a:latin typeface="Calibri"/>
                <a:cs typeface="Calibri"/>
              </a:rPr>
              <a:t>the</a:t>
            </a:r>
            <a:r>
              <a:rPr sz="700" b="1" spc="15" dirty="0">
                <a:latin typeface="Calibri"/>
                <a:cs typeface="Calibri"/>
              </a:rPr>
              <a:t> </a:t>
            </a:r>
            <a:r>
              <a:rPr sz="700" b="1" dirty="0">
                <a:latin typeface="Calibri"/>
                <a:cs typeface="Calibri"/>
              </a:rPr>
              <a:t>IB</a:t>
            </a:r>
            <a:r>
              <a:rPr sz="700" b="1" spc="15" dirty="0">
                <a:latin typeface="Calibri"/>
                <a:cs typeface="Calibri"/>
              </a:rPr>
              <a:t> </a:t>
            </a:r>
            <a:r>
              <a:rPr sz="700" b="1" spc="-10" dirty="0">
                <a:latin typeface="Calibri"/>
                <a:cs typeface="Calibri"/>
              </a:rPr>
              <a:t>Programme</a:t>
            </a:r>
            <a:r>
              <a:rPr sz="700" b="1" spc="500" dirty="0">
                <a:latin typeface="Calibri"/>
                <a:cs typeface="Calibri"/>
              </a:rPr>
              <a:t> </a:t>
            </a:r>
            <a:r>
              <a:rPr sz="700" b="1" spc="-10" dirty="0">
                <a:latin typeface="Calibri"/>
                <a:cs typeface="Calibri"/>
              </a:rPr>
              <a:t>Development</a:t>
            </a:r>
            <a:r>
              <a:rPr sz="700" b="1" spc="15" dirty="0">
                <a:latin typeface="Calibri"/>
                <a:cs typeface="Calibri"/>
              </a:rPr>
              <a:t> </a:t>
            </a:r>
            <a:r>
              <a:rPr sz="700" b="1" dirty="0">
                <a:latin typeface="Calibri"/>
                <a:cs typeface="Calibri"/>
              </a:rPr>
              <a:t>Plan</a:t>
            </a:r>
            <a:r>
              <a:rPr sz="700" b="1" spc="15" dirty="0">
                <a:latin typeface="Calibri"/>
                <a:cs typeface="Calibri"/>
              </a:rPr>
              <a:t> </a:t>
            </a:r>
            <a:r>
              <a:rPr sz="700" b="1" dirty="0">
                <a:latin typeface="Calibri"/>
                <a:cs typeface="Calibri"/>
              </a:rPr>
              <a:t>(PDP),</a:t>
            </a:r>
            <a:r>
              <a:rPr sz="700" b="1" spc="15" dirty="0">
                <a:latin typeface="Calibri"/>
                <a:cs typeface="Calibri"/>
              </a:rPr>
              <a:t> </a:t>
            </a:r>
            <a:r>
              <a:rPr sz="700" b="1" spc="-10" dirty="0">
                <a:latin typeface="Calibri"/>
                <a:cs typeface="Calibri"/>
              </a:rPr>
              <a:t>including</a:t>
            </a:r>
            <a:r>
              <a:rPr sz="700" b="1" spc="15" dirty="0">
                <a:latin typeface="Calibri"/>
                <a:cs typeface="Calibri"/>
              </a:rPr>
              <a:t> </a:t>
            </a:r>
            <a:r>
              <a:rPr sz="700" b="1" spc="-10" dirty="0">
                <a:latin typeface="Calibri"/>
                <a:cs typeface="Calibri"/>
              </a:rPr>
              <a:t>expanding</a:t>
            </a:r>
            <a:r>
              <a:rPr sz="700" b="1" spc="15" dirty="0">
                <a:latin typeface="Calibri"/>
                <a:cs typeface="Calibri"/>
              </a:rPr>
              <a:t> </a:t>
            </a:r>
            <a:r>
              <a:rPr sz="700" b="1" spc="-10" dirty="0">
                <a:latin typeface="Calibri"/>
                <a:cs typeface="Calibri"/>
              </a:rPr>
              <a:t>program</a:t>
            </a:r>
            <a:r>
              <a:rPr sz="700" b="1" spc="500" dirty="0">
                <a:latin typeface="Calibri"/>
                <a:cs typeface="Calibri"/>
              </a:rPr>
              <a:t> </a:t>
            </a:r>
            <a:r>
              <a:rPr sz="700" b="1" spc="-10" dirty="0">
                <a:latin typeface="Calibri"/>
                <a:cs typeface="Calibri"/>
              </a:rPr>
              <a:t>diversity</a:t>
            </a:r>
            <a:endParaRPr sz="700">
              <a:latin typeface="Calibri"/>
              <a:cs typeface="Calibri"/>
            </a:endParaRPr>
          </a:p>
          <a:p>
            <a:pPr marL="106680" indent="-94615">
              <a:spcBef>
                <a:spcPts val="600"/>
              </a:spcBef>
              <a:buFont typeface="Calibri"/>
              <a:buAutoNum type="arabicPeriod" startAt="2"/>
              <a:tabLst>
                <a:tab pos="107314" algn="l"/>
              </a:tabLst>
            </a:pPr>
            <a:r>
              <a:rPr sz="700" spc="-10" dirty="0">
                <a:latin typeface="Arial"/>
                <a:cs typeface="Arial"/>
              </a:rPr>
              <a:t>I</a:t>
            </a:r>
            <a:r>
              <a:rPr sz="700" b="1" spc="-10" dirty="0">
                <a:latin typeface="Calibri"/>
                <a:cs typeface="Calibri"/>
              </a:rPr>
              <a:t>mprove</a:t>
            </a:r>
            <a:r>
              <a:rPr sz="700" b="1" spc="25" dirty="0">
                <a:latin typeface="Calibri"/>
                <a:cs typeface="Calibri"/>
              </a:rPr>
              <a:t> </a:t>
            </a:r>
            <a:r>
              <a:rPr sz="700" b="1" spc="-10" dirty="0">
                <a:latin typeface="Calibri"/>
                <a:cs typeface="Calibri"/>
              </a:rPr>
              <a:t>student</a:t>
            </a:r>
            <a:r>
              <a:rPr sz="700" b="1" spc="30" dirty="0">
                <a:latin typeface="Calibri"/>
                <a:cs typeface="Calibri"/>
              </a:rPr>
              <a:t> </a:t>
            </a:r>
            <a:r>
              <a:rPr sz="700" b="1" spc="-10" dirty="0">
                <a:latin typeface="Calibri"/>
                <a:cs typeface="Calibri"/>
              </a:rPr>
              <a:t>graduation</a:t>
            </a:r>
            <a:r>
              <a:rPr sz="700" b="1" spc="30" dirty="0">
                <a:latin typeface="Calibri"/>
                <a:cs typeface="Calibri"/>
              </a:rPr>
              <a:t> </a:t>
            </a:r>
            <a:r>
              <a:rPr sz="700" b="1" spc="-20" dirty="0">
                <a:latin typeface="Calibri"/>
                <a:cs typeface="Calibri"/>
              </a:rPr>
              <a:t>rate</a:t>
            </a:r>
            <a:endParaRPr sz="700">
              <a:latin typeface="Calibri"/>
              <a:cs typeface="Calibri"/>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60D824-1F42-4605-A966-FFCBCF63520E}">
  <ds:schemaRefs>
    <ds:schemaRef ds:uri="http://schemas.microsoft.com/office/2006/documentManagement/types"/>
    <ds:schemaRef ds:uri="http://schemas.openxmlformats.org/package/2006/metadata/core-properties"/>
    <ds:schemaRef ds:uri="http://purl.org/dc/elements/1.1/"/>
    <ds:schemaRef ds:uri="ffb952a0-74d9-4848-89d6-000c4b1b707a"/>
    <ds:schemaRef ds:uri="http://schemas.microsoft.com/office/infopath/2007/PartnerControls"/>
    <ds:schemaRef ds:uri="http://purl.org/dc/terms/"/>
    <ds:schemaRef ds:uri="d37e30bb-5f32-4411-a640-0b4044b692b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162</TotalTime>
  <Words>2399</Words>
  <Application>Microsoft Office PowerPoint</Application>
  <PresentationFormat>Widescreen</PresentationFormat>
  <Paragraphs>249</Paragraphs>
  <Slides>20</Slides>
  <Notes>13</Notes>
  <HiddenSlides>1</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20</vt:i4>
      </vt:variant>
    </vt:vector>
  </HeadingPairs>
  <TitlesOfParts>
    <vt:vector size="44" baseType="lpstr">
      <vt:lpstr>Arial</vt:lpstr>
      <vt:lpstr>Arial Black</vt:lpstr>
      <vt:lpstr>Berlin Sans FB Demi</vt:lpstr>
      <vt:lpstr>Calibri</vt:lpstr>
      <vt:lpstr>Century Schoolbook</vt:lpstr>
      <vt:lpstr>EB Garamond</vt:lpstr>
      <vt:lpstr>Sabon Next LT</vt:lpstr>
      <vt:lpstr>Symbol</vt:lpstr>
      <vt:lpstr>Tenorite</vt:lpstr>
      <vt:lpstr>Times New Roman</vt:lpstr>
      <vt:lpstr>Trebuchet MS</vt:lpstr>
      <vt:lpstr>Verdana</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North Atlanta high school Budget Feedback Meeting</vt:lpstr>
      <vt:lpstr>PowerPoint Presentation</vt:lpstr>
      <vt:lpstr>NORMS</vt:lpstr>
      <vt:lpstr>GO Team Budget Development Process</vt:lpstr>
      <vt:lpstr>PowerPoint Presentation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Questions for the GO Team to Consider and Discuss</vt:lpstr>
      <vt:lpstr>Where We’re Going?</vt:lpstr>
      <vt:lpstr>What’s Next?</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Mitchell, Angela</cp:lastModifiedBy>
  <cp:revision>6</cp:revision>
  <cp:lastPrinted>2023-02-16T20:40:20Z</cp:lastPrinted>
  <dcterms:created xsi:type="dcterms:W3CDTF">2014-12-15T21:46:52Z</dcterms:created>
  <dcterms:modified xsi:type="dcterms:W3CDTF">2023-02-16T20:44:21Z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